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5" r:id="rId2"/>
    <p:sldId id="327" r:id="rId3"/>
    <p:sldId id="316" r:id="rId4"/>
    <p:sldId id="284" r:id="rId5"/>
    <p:sldId id="257" r:id="rId6"/>
    <p:sldId id="296" r:id="rId7"/>
    <p:sldId id="317" r:id="rId8"/>
    <p:sldId id="318" r:id="rId9"/>
    <p:sldId id="319" r:id="rId10"/>
    <p:sldId id="320" r:id="rId11"/>
    <p:sldId id="321" r:id="rId12"/>
    <p:sldId id="328" r:id="rId13"/>
    <p:sldId id="329" r:id="rId14"/>
    <p:sldId id="330" r:id="rId15"/>
    <p:sldId id="332" r:id="rId16"/>
    <p:sldId id="331" r:id="rId17"/>
    <p:sldId id="333" r:id="rId18"/>
    <p:sldId id="334" r:id="rId19"/>
    <p:sldId id="286" r:id="rId20"/>
    <p:sldId id="337" r:id="rId21"/>
    <p:sldId id="338" r:id="rId22"/>
    <p:sldId id="336" r:id="rId23"/>
    <p:sldId id="289" r:id="rId24"/>
    <p:sldId id="290" r:id="rId25"/>
    <p:sldId id="294" r:id="rId26"/>
    <p:sldId id="291" r:id="rId27"/>
    <p:sldId id="292" r:id="rId28"/>
    <p:sldId id="285" r:id="rId29"/>
    <p:sldId id="326" r:id="rId30"/>
    <p:sldId id="287" r:id="rId31"/>
    <p:sldId id="323" r:id="rId32"/>
    <p:sldId id="324" r:id="rId33"/>
    <p:sldId id="322" r:id="rId34"/>
    <p:sldId id="259" r:id="rId35"/>
    <p:sldId id="258" r:id="rId36"/>
    <p:sldId id="260" r:id="rId37"/>
    <p:sldId id="261" r:id="rId38"/>
    <p:sldId id="262" r:id="rId39"/>
    <p:sldId id="265" r:id="rId40"/>
    <p:sldId id="266" r:id="rId41"/>
    <p:sldId id="263" r:id="rId42"/>
    <p:sldId id="264" r:id="rId43"/>
    <p:sldId id="267" r:id="rId44"/>
    <p:sldId id="268" r:id="rId45"/>
    <p:sldId id="269" r:id="rId46"/>
    <p:sldId id="270" r:id="rId47"/>
    <p:sldId id="271" r:id="rId48"/>
    <p:sldId id="272" r:id="rId49"/>
    <p:sldId id="297" r:id="rId50"/>
    <p:sldId id="273" r:id="rId51"/>
    <p:sldId id="274" r:id="rId52"/>
    <p:sldId id="298" r:id="rId53"/>
    <p:sldId id="300" r:id="rId54"/>
    <p:sldId id="275" r:id="rId55"/>
    <p:sldId id="276" r:id="rId56"/>
    <p:sldId id="301" r:id="rId57"/>
    <p:sldId id="302" r:id="rId58"/>
    <p:sldId id="277" r:id="rId59"/>
    <p:sldId id="278" r:id="rId60"/>
    <p:sldId id="303" r:id="rId61"/>
    <p:sldId id="279" r:id="rId62"/>
    <p:sldId id="280" r:id="rId63"/>
    <p:sldId id="281" r:id="rId64"/>
    <p:sldId id="304" r:id="rId65"/>
    <p:sldId id="305" r:id="rId66"/>
    <p:sldId id="306" r:id="rId67"/>
    <p:sldId id="282" r:id="rId68"/>
    <p:sldId id="307" r:id="rId69"/>
    <p:sldId id="308" r:id="rId70"/>
    <p:sldId id="309" r:id="rId71"/>
    <p:sldId id="310" r:id="rId72"/>
    <p:sldId id="311" r:id="rId73"/>
    <p:sldId id="312" r:id="rId74"/>
    <p:sldId id="313" r:id="rId75"/>
    <p:sldId id="283"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7" autoAdjust="0"/>
    <p:restoredTop sz="94685" autoAdjust="0"/>
  </p:normalViewPr>
  <p:slideViewPr>
    <p:cSldViewPr snapToGrid="0">
      <p:cViewPr varScale="1">
        <p:scale>
          <a:sx n="71" d="100"/>
          <a:sy n="71" d="100"/>
        </p:scale>
        <p:origin x="45" y="9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4CB7E-B864-4E03-B4E4-CFD7A2DA65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8BF4C3F-07D2-44A8-B9EC-AF66C6CD5B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504E5D9-FF6E-467E-A5FB-C16203A57DDD}"/>
              </a:ext>
            </a:extLst>
          </p:cNvPr>
          <p:cNvSpPr>
            <a:spLocks noGrp="1"/>
          </p:cNvSpPr>
          <p:nvPr>
            <p:ph type="dt" sz="half" idx="10"/>
          </p:nvPr>
        </p:nvSpPr>
        <p:spPr/>
        <p:txBody>
          <a:bodyPr/>
          <a:lstStyle/>
          <a:p>
            <a:fld id="{18F51752-50DB-4C6E-9C97-125120200DCA}" type="datetimeFigureOut">
              <a:rPr lang="en-US" smtClean="0"/>
              <a:t>10/29/2019</a:t>
            </a:fld>
            <a:endParaRPr lang="en-US"/>
          </a:p>
        </p:txBody>
      </p:sp>
      <p:sp>
        <p:nvSpPr>
          <p:cNvPr id="5" name="Footer Placeholder 4">
            <a:extLst>
              <a:ext uri="{FF2B5EF4-FFF2-40B4-BE49-F238E27FC236}">
                <a16:creationId xmlns:a16="http://schemas.microsoft.com/office/drawing/2014/main" id="{465EACD7-01EB-4F7C-89FD-5E9453CFD5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9EA03A-5C15-4EC2-8041-0442E8E9D5BE}"/>
              </a:ext>
            </a:extLst>
          </p:cNvPr>
          <p:cNvSpPr>
            <a:spLocks noGrp="1"/>
          </p:cNvSpPr>
          <p:nvPr>
            <p:ph type="sldNum" sz="quarter" idx="12"/>
          </p:nvPr>
        </p:nvSpPr>
        <p:spPr/>
        <p:txBody>
          <a:bodyPr/>
          <a:lstStyle/>
          <a:p>
            <a:fld id="{F9CE6447-B835-477F-BF2B-95E83C8EB61D}" type="slidenum">
              <a:rPr lang="en-US" smtClean="0"/>
              <a:t>‹#›</a:t>
            </a:fld>
            <a:endParaRPr lang="en-US"/>
          </a:p>
        </p:txBody>
      </p:sp>
    </p:spTree>
    <p:extLst>
      <p:ext uri="{BB962C8B-B14F-4D97-AF65-F5344CB8AC3E}">
        <p14:creationId xmlns:p14="http://schemas.microsoft.com/office/powerpoint/2010/main" val="2930923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25F0C-0105-44D3-B551-D5567D0ECF5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34B262-3C77-439B-845B-2DB37D398B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41E92D-6391-4483-B559-4CEBDBBCDD97}"/>
              </a:ext>
            </a:extLst>
          </p:cNvPr>
          <p:cNvSpPr>
            <a:spLocks noGrp="1"/>
          </p:cNvSpPr>
          <p:nvPr>
            <p:ph type="dt" sz="half" idx="10"/>
          </p:nvPr>
        </p:nvSpPr>
        <p:spPr/>
        <p:txBody>
          <a:bodyPr/>
          <a:lstStyle/>
          <a:p>
            <a:fld id="{18F51752-50DB-4C6E-9C97-125120200DCA}" type="datetimeFigureOut">
              <a:rPr lang="en-US" smtClean="0"/>
              <a:t>10/29/2019</a:t>
            </a:fld>
            <a:endParaRPr lang="en-US"/>
          </a:p>
        </p:txBody>
      </p:sp>
      <p:sp>
        <p:nvSpPr>
          <p:cNvPr id="5" name="Footer Placeholder 4">
            <a:extLst>
              <a:ext uri="{FF2B5EF4-FFF2-40B4-BE49-F238E27FC236}">
                <a16:creationId xmlns:a16="http://schemas.microsoft.com/office/drawing/2014/main" id="{582A25DC-7415-478E-B56A-2B396E5388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8CB927-82B1-4807-A513-51BB23A4DA52}"/>
              </a:ext>
            </a:extLst>
          </p:cNvPr>
          <p:cNvSpPr>
            <a:spLocks noGrp="1"/>
          </p:cNvSpPr>
          <p:nvPr>
            <p:ph type="sldNum" sz="quarter" idx="12"/>
          </p:nvPr>
        </p:nvSpPr>
        <p:spPr/>
        <p:txBody>
          <a:bodyPr/>
          <a:lstStyle/>
          <a:p>
            <a:fld id="{F9CE6447-B835-477F-BF2B-95E83C8EB61D}" type="slidenum">
              <a:rPr lang="en-US" smtClean="0"/>
              <a:t>‹#›</a:t>
            </a:fld>
            <a:endParaRPr lang="en-US"/>
          </a:p>
        </p:txBody>
      </p:sp>
    </p:spTree>
    <p:extLst>
      <p:ext uri="{BB962C8B-B14F-4D97-AF65-F5344CB8AC3E}">
        <p14:creationId xmlns:p14="http://schemas.microsoft.com/office/powerpoint/2010/main" val="2385936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94DB5B-EC33-4721-AC30-CACA83CEAE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D77D078-F978-4550-9CAA-E29EBBA13A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C8D322-84ED-4CEC-8FD3-9ED0AFE52858}"/>
              </a:ext>
            </a:extLst>
          </p:cNvPr>
          <p:cNvSpPr>
            <a:spLocks noGrp="1"/>
          </p:cNvSpPr>
          <p:nvPr>
            <p:ph type="dt" sz="half" idx="10"/>
          </p:nvPr>
        </p:nvSpPr>
        <p:spPr/>
        <p:txBody>
          <a:bodyPr/>
          <a:lstStyle/>
          <a:p>
            <a:fld id="{18F51752-50DB-4C6E-9C97-125120200DCA}" type="datetimeFigureOut">
              <a:rPr lang="en-US" smtClean="0"/>
              <a:t>10/29/2019</a:t>
            </a:fld>
            <a:endParaRPr lang="en-US"/>
          </a:p>
        </p:txBody>
      </p:sp>
      <p:sp>
        <p:nvSpPr>
          <p:cNvPr id="5" name="Footer Placeholder 4">
            <a:extLst>
              <a:ext uri="{FF2B5EF4-FFF2-40B4-BE49-F238E27FC236}">
                <a16:creationId xmlns:a16="http://schemas.microsoft.com/office/drawing/2014/main" id="{14B10642-DA69-465E-8A8B-F169D5EC60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6DAC15-5808-4FFD-8636-421F46E37709}"/>
              </a:ext>
            </a:extLst>
          </p:cNvPr>
          <p:cNvSpPr>
            <a:spLocks noGrp="1"/>
          </p:cNvSpPr>
          <p:nvPr>
            <p:ph type="sldNum" sz="quarter" idx="12"/>
          </p:nvPr>
        </p:nvSpPr>
        <p:spPr/>
        <p:txBody>
          <a:bodyPr/>
          <a:lstStyle/>
          <a:p>
            <a:fld id="{F9CE6447-B835-477F-BF2B-95E83C8EB61D}" type="slidenum">
              <a:rPr lang="en-US" smtClean="0"/>
              <a:t>‹#›</a:t>
            </a:fld>
            <a:endParaRPr lang="en-US"/>
          </a:p>
        </p:txBody>
      </p:sp>
    </p:spTree>
    <p:extLst>
      <p:ext uri="{BB962C8B-B14F-4D97-AF65-F5344CB8AC3E}">
        <p14:creationId xmlns:p14="http://schemas.microsoft.com/office/powerpoint/2010/main" val="847870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27047-D2A6-4F0C-934E-5074AEEE42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22F22B-DED2-4E00-AAF2-564F88DBA8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A2ACF0-2374-4E3D-9948-03432AEA116E}"/>
              </a:ext>
            </a:extLst>
          </p:cNvPr>
          <p:cNvSpPr>
            <a:spLocks noGrp="1"/>
          </p:cNvSpPr>
          <p:nvPr>
            <p:ph type="dt" sz="half" idx="10"/>
          </p:nvPr>
        </p:nvSpPr>
        <p:spPr/>
        <p:txBody>
          <a:bodyPr/>
          <a:lstStyle/>
          <a:p>
            <a:fld id="{18F51752-50DB-4C6E-9C97-125120200DCA}" type="datetimeFigureOut">
              <a:rPr lang="en-US" smtClean="0"/>
              <a:t>10/29/2019</a:t>
            </a:fld>
            <a:endParaRPr lang="en-US"/>
          </a:p>
        </p:txBody>
      </p:sp>
      <p:sp>
        <p:nvSpPr>
          <p:cNvPr id="5" name="Footer Placeholder 4">
            <a:extLst>
              <a:ext uri="{FF2B5EF4-FFF2-40B4-BE49-F238E27FC236}">
                <a16:creationId xmlns:a16="http://schemas.microsoft.com/office/drawing/2014/main" id="{DD1F2783-A988-456C-B65F-7716EA52EC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F49EA4-6FA0-4D05-B7DB-EE6F79A204FA}"/>
              </a:ext>
            </a:extLst>
          </p:cNvPr>
          <p:cNvSpPr>
            <a:spLocks noGrp="1"/>
          </p:cNvSpPr>
          <p:nvPr>
            <p:ph type="sldNum" sz="quarter" idx="12"/>
          </p:nvPr>
        </p:nvSpPr>
        <p:spPr/>
        <p:txBody>
          <a:bodyPr/>
          <a:lstStyle/>
          <a:p>
            <a:fld id="{F9CE6447-B835-477F-BF2B-95E83C8EB61D}" type="slidenum">
              <a:rPr lang="en-US" smtClean="0"/>
              <a:t>‹#›</a:t>
            </a:fld>
            <a:endParaRPr lang="en-US"/>
          </a:p>
        </p:txBody>
      </p:sp>
    </p:spTree>
    <p:extLst>
      <p:ext uri="{BB962C8B-B14F-4D97-AF65-F5344CB8AC3E}">
        <p14:creationId xmlns:p14="http://schemas.microsoft.com/office/powerpoint/2010/main" val="1463868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63551-7D0B-4FB1-AD97-F21F063EEB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8A66794-46AE-4130-ADBE-DE72AB4384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564CBD-F8B4-4693-BDE2-6EF6B25BF461}"/>
              </a:ext>
            </a:extLst>
          </p:cNvPr>
          <p:cNvSpPr>
            <a:spLocks noGrp="1"/>
          </p:cNvSpPr>
          <p:nvPr>
            <p:ph type="dt" sz="half" idx="10"/>
          </p:nvPr>
        </p:nvSpPr>
        <p:spPr/>
        <p:txBody>
          <a:bodyPr/>
          <a:lstStyle/>
          <a:p>
            <a:fld id="{18F51752-50DB-4C6E-9C97-125120200DCA}" type="datetimeFigureOut">
              <a:rPr lang="en-US" smtClean="0"/>
              <a:t>10/29/2019</a:t>
            </a:fld>
            <a:endParaRPr lang="en-US"/>
          </a:p>
        </p:txBody>
      </p:sp>
      <p:sp>
        <p:nvSpPr>
          <p:cNvPr id="5" name="Footer Placeholder 4">
            <a:extLst>
              <a:ext uri="{FF2B5EF4-FFF2-40B4-BE49-F238E27FC236}">
                <a16:creationId xmlns:a16="http://schemas.microsoft.com/office/drawing/2014/main" id="{B17A3356-8DC9-4C41-900D-65DA5784BE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A7FA55-37C6-4EE2-9F5D-E7C66E411445}"/>
              </a:ext>
            </a:extLst>
          </p:cNvPr>
          <p:cNvSpPr>
            <a:spLocks noGrp="1"/>
          </p:cNvSpPr>
          <p:nvPr>
            <p:ph type="sldNum" sz="quarter" idx="12"/>
          </p:nvPr>
        </p:nvSpPr>
        <p:spPr/>
        <p:txBody>
          <a:bodyPr/>
          <a:lstStyle/>
          <a:p>
            <a:fld id="{F9CE6447-B835-477F-BF2B-95E83C8EB61D}" type="slidenum">
              <a:rPr lang="en-US" smtClean="0"/>
              <a:t>‹#›</a:t>
            </a:fld>
            <a:endParaRPr lang="en-US"/>
          </a:p>
        </p:txBody>
      </p:sp>
    </p:spTree>
    <p:extLst>
      <p:ext uri="{BB962C8B-B14F-4D97-AF65-F5344CB8AC3E}">
        <p14:creationId xmlns:p14="http://schemas.microsoft.com/office/powerpoint/2010/main" val="39630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1C6B5-214A-46F9-B673-930FE273FE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0FBFF7-254E-462E-9596-027DB218D0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8D26905-01AF-41C8-9727-EB61115DC5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1364492-1CC6-44EB-A7E2-AEF87EBA10D5}"/>
              </a:ext>
            </a:extLst>
          </p:cNvPr>
          <p:cNvSpPr>
            <a:spLocks noGrp="1"/>
          </p:cNvSpPr>
          <p:nvPr>
            <p:ph type="dt" sz="half" idx="10"/>
          </p:nvPr>
        </p:nvSpPr>
        <p:spPr/>
        <p:txBody>
          <a:bodyPr/>
          <a:lstStyle/>
          <a:p>
            <a:fld id="{18F51752-50DB-4C6E-9C97-125120200DCA}" type="datetimeFigureOut">
              <a:rPr lang="en-US" smtClean="0"/>
              <a:t>10/29/2019</a:t>
            </a:fld>
            <a:endParaRPr lang="en-US"/>
          </a:p>
        </p:txBody>
      </p:sp>
      <p:sp>
        <p:nvSpPr>
          <p:cNvPr id="6" name="Footer Placeholder 5">
            <a:extLst>
              <a:ext uri="{FF2B5EF4-FFF2-40B4-BE49-F238E27FC236}">
                <a16:creationId xmlns:a16="http://schemas.microsoft.com/office/drawing/2014/main" id="{0D95F671-59AE-4BD4-8D4C-232F225166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B4AA2D-5F30-4C7F-A1BA-AE1887C70734}"/>
              </a:ext>
            </a:extLst>
          </p:cNvPr>
          <p:cNvSpPr>
            <a:spLocks noGrp="1"/>
          </p:cNvSpPr>
          <p:nvPr>
            <p:ph type="sldNum" sz="quarter" idx="12"/>
          </p:nvPr>
        </p:nvSpPr>
        <p:spPr/>
        <p:txBody>
          <a:bodyPr/>
          <a:lstStyle/>
          <a:p>
            <a:fld id="{F9CE6447-B835-477F-BF2B-95E83C8EB61D}" type="slidenum">
              <a:rPr lang="en-US" smtClean="0"/>
              <a:t>‹#›</a:t>
            </a:fld>
            <a:endParaRPr lang="en-US"/>
          </a:p>
        </p:txBody>
      </p:sp>
    </p:spTree>
    <p:extLst>
      <p:ext uri="{BB962C8B-B14F-4D97-AF65-F5344CB8AC3E}">
        <p14:creationId xmlns:p14="http://schemas.microsoft.com/office/powerpoint/2010/main" val="3546266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D0964-6BDF-4A64-91C0-EF27B23FF09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FC7D1C0-064D-45A9-8F22-1EF3FCB8CD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79C08C-C3E2-45A1-AD76-8D2E5DFBB8F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8AEEFE0-24F0-40A8-B272-239549B14C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25635E-F75F-415E-892E-BB82B74516F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31EB66D-F6B9-407E-990B-A1F30E8DE916}"/>
              </a:ext>
            </a:extLst>
          </p:cNvPr>
          <p:cNvSpPr>
            <a:spLocks noGrp="1"/>
          </p:cNvSpPr>
          <p:nvPr>
            <p:ph type="dt" sz="half" idx="10"/>
          </p:nvPr>
        </p:nvSpPr>
        <p:spPr/>
        <p:txBody>
          <a:bodyPr/>
          <a:lstStyle/>
          <a:p>
            <a:fld id="{18F51752-50DB-4C6E-9C97-125120200DCA}" type="datetimeFigureOut">
              <a:rPr lang="en-US" smtClean="0"/>
              <a:t>10/29/2019</a:t>
            </a:fld>
            <a:endParaRPr lang="en-US"/>
          </a:p>
        </p:txBody>
      </p:sp>
      <p:sp>
        <p:nvSpPr>
          <p:cNvPr id="8" name="Footer Placeholder 7">
            <a:extLst>
              <a:ext uri="{FF2B5EF4-FFF2-40B4-BE49-F238E27FC236}">
                <a16:creationId xmlns:a16="http://schemas.microsoft.com/office/drawing/2014/main" id="{A24F567D-933E-4372-9554-5D6B93014C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1907D41-35AF-44A6-8DE0-08ED4D00CAF5}"/>
              </a:ext>
            </a:extLst>
          </p:cNvPr>
          <p:cNvSpPr>
            <a:spLocks noGrp="1"/>
          </p:cNvSpPr>
          <p:nvPr>
            <p:ph type="sldNum" sz="quarter" idx="12"/>
          </p:nvPr>
        </p:nvSpPr>
        <p:spPr/>
        <p:txBody>
          <a:bodyPr/>
          <a:lstStyle/>
          <a:p>
            <a:fld id="{F9CE6447-B835-477F-BF2B-95E83C8EB61D}" type="slidenum">
              <a:rPr lang="en-US" smtClean="0"/>
              <a:t>‹#›</a:t>
            </a:fld>
            <a:endParaRPr lang="en-US"/>
          </a:p>
        </p:txBody>
      </p:sp>
    </p:spTree>
    <p:extLst>
      <p:ext uri="{BB962C8B-B14F-4D97-AF65-F5344CB8AC3E}">
        <p14:creationId xmlns:p14="http://schemas.microsoft.com/office/powerpoint/2010/main" val="3197272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00A38-394E-4DB2-A4D9-A89C5B2FF5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3256A0E-A1CC-47AF-B2FD-1B848FE383F9}"/>
              </a:ext>
            </a:extLst>
          </p:cNvPr>
          <p:cNvSpPr>
            <a:spLocks noGrp="1"/>
          </p:cNvSpPr>
          <p:nvPr>
            <p:ph type="dt" sz="half" idx="10"/>
          </p:nvPr>
        </p:nvSpPr>
        <p:spPr/>
        <p:txBody>
          <a:bodyPr/>
          <a:lstStyle/>
          <a:p>
            <a:fld id="{18F51752-50DB-4C6E-9C97-125120200DCA}" type="datetimeFigureOut">
              <a:rPr lang="en-US" smtClean="0"/>
              <a:t>10/29/2019</a:t>
            </a:fld>
            <a:endParaRPr lang="en-US"/>
          </a:p>
        </p:txBody>
      </p:sp>
      <p:sp>
        <p:nvSpPr>
          <p:cNvPr id="4" name="Footer Placeholder 3">
            <a:extLst>
              <a:ext uri="{FF2B5EF4-FFF2-40B4-BE49-F238E27FC236}">
                <a16:creationId xmlns:a16="http://schemas.microsoft.com/office/drawing/2014/main" id="{C408D79B-A920-44C1-AEDD-11C9BB1C8E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6EF4A6-0E46-4578-BB52-5FFF6EE15FE4}"/>
              </a:ext>
            </a:extLst>
          </p:cNvPr>
          <p:cNvSpPr>
            <a:spLocks noGrp="1"/>
          </p:cNvSpPr>
          <p:nvPr>
            <p:ph type="sldNum" sz="quarter" idx="12"/>
          </p:nvPr>
        </p:nvSpPr>
        <p:spPr/>
        <p:txBody>
          <a:bodyPr/>
          <a:lstStyle/>
          <a:p>
            <a:fld id="{F9CE6447-B835-477F-BF2B-95E83C8EB61D}" type="slidenum">
              <a:rPr lang="en-US" smtClean="0"/>
              <a:t>‹#›</a:t>
            </a:fld>
            <a:endParaRPr lang="en-US"/>
          </a:p>
        </p:txBody>
      </p:sp>
    </p:spTree>
    <p:extLst>
      <p:ext uri="{BB962C8B-B14F-4D97-AF65-F5344CB8AC3E}">
        <p14:creationId xmlns:p14="http://schemas.microsoft.com/office/powerpoint/2010/main" val="2927018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46C22E-4D42-4F7B-91D4-334E139F67C5}"/>
              </a:ext>
            </a:extLst>
          </p:cNvPr>
          <p:cNvSpPr>
            <a:spLocks noGrp="1"/>
          </p:cNvSpPr>
          <p:nvPr>
            <p:ph type="dt" sz="half" idx="10"/>
          </p:nvPr>
        </p:nvSpPr>
        <p:spPr/>
        <p:txBody>
          <a:bodyPr/>
          <a:lstStyle/>
          <a:p>
            <a:fld id="{18F51752-50DB-4C6E-9C97-125120200DCA}" type="datetimeFigureOut">
              <a:rPr lang="en-US" smtClean="0"/>
              <a:t>10/29/2019</a:t>
            </a:fld>
            <a:endParaRPr lang="en-US"/>
          </a:p>
        </p:txBody>
      </p:sp>
      <p:sp>
        <p:nvSpPr>
          <p:cNvPr id="3" name="Footer Placeholder 2">
            <a:extLst>
              <a:ext uri="{FF2B5EF4-FFF2-40B4-BE49-F238E27FC236}">
                <a16:creationId xmlns:a16="http://schemas.microsoft.com/office/drawing/2014/main" id="{51C8491C-5E0A-462F-ABE5-6D4449EB03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7E7C9BE-A336-4691-B4AD-89BDC26AEA13}"/>
              </a:ext>
            </a:extLst>
          </p:cNvPr>
          <p:cNvSpPr>
            <a:spLocks noGrp="1"/>
          </p:cNvSpPr>
          <p:nvPr>
            <p:ph type="sldNum" sz="quarter" idx="12"/>
          </p:nvPr>
        </p:nvSpPr>
        <p:spPr/>
        <p:txBody>
          <a:bodyPr/>
          <a:lstStyle/>
          <a:p>
            <a:fld id="{F9CE6447-B835-477F-BF2B-95E83C8EB61D}" type="slidenum">
              <a:rPr lang="en-US" smtClean="0"/>
              <a:t>‹#›</a:t>
            </a:fld>
            <a:endParaRPr lang="en-US"/>
          </a:p>
        </p:txBody>
      </p:sp>
    </p:spTree>
    <p:extLst>
      <p:ext uri="{BB962C8B-B14F-4D97-AF65-F5344CB8AC3E}">
        <p14:creationId xmlns:p14="http://schemas.microsoft.com/office/powerpoint/2010/main" val="3991500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CFEE7-C9FA-436B-BBDA-C8E4E7226A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C3482F-DE4C-4F70-81C7-FA43340B08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5C29C3-C5FD-46D6-A7CA-E1FA7F24EE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9A11A2-423B-4FB6-A669-D06909EF13C1}"/>
              </a:ext>
            </a:extLst>
          </p:cNvPr>
          <p:cNvSpPr>
            <a:spLocks noGrp="1"/>
          </p:cNvSpPr>
          <p:nvPr>
            <p:ph type="dt" sz="half" idx="10"/>
          </p:nvPr>
        </p:nvSpPr>
        <p:spPr/>
        <p:txBody>
          <a:bodyPr/>
          <a:lstStyle/>
          <a:p>
            <a:fld id="{18F51752-50DB-4C6E-9C97-125120200DCA}" type="datetimeFigureOut">
              <a:rPr lang="en-US" smtClean="0"/>
              <a:t>10/29/2019</a:t>
            </a:fld>
            <a:endParaRPr lang="en-US"/>
          </a:p>
        </p:txBody>
      </p:sp>
      <p:sp>
        <p:nvSpPr>
          <p:cNvPr id="6" name="Footer Placeholder 5">
            <a:extLst>
              <a:ext uri="{FF2B5EF4-FFF2-40B4-BE49-F238E27FC236}">
                <a16:creationId xmlns:a16="http://schemas.microsoft.com/office/drawing/2014/main" id="{38175C3A-3034-4024-A2A5-99FE823A4B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39CF0F-65AE-45EF-8563-B274EC6352E8}"/>
              </a:ext>
            </a:extLst>
          </p:cNvPr>
          <p:cNvSpPr>
            <a:spLocks noGrp="1"/>
          </p:cNvSpPr>
          <p:nvPr>
            <p:ph type="sldNum" sz="quarter" idx="12"/>
          </p:nvPr>
        </p:nvSpPr>
        <p:spPr/>
        <p:txBody>
          <a:bodyPr/>
          <a:lstStyle/>
          <a:p>
            <a:fld id="{F9CE6447-B835-477F-BF2B-95E83C8EB61D}" type="slidenum">
              <a:rPr lang="en-US" smtClean="0"/>
              <a:t>‹#›</a:t>
            </a:fld>
            <a:endParaRPr lang="en-US"/>
          </a:p>
        </p:txBody>
      </p:sp>
    </p:spTree>
    <p:extLst>
      <p:ext uri="{BB962C8B-B14F-4D97-AF65-F5344CB8AC3E}">
        <p14:creationId xmlns:p14="http://schemas.microsoft.com/office/powerpoint/2010/main" val="709041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80589-52B5-456A-A5B0-754C74ECD2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D7F0A4-92B8-46F2-A613-9C4D655A42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1461567-B3A2-4AD8-A470-9BE053D7AE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83E102-E3C2-4888-A563-DB5C5DFB930A}"/>
              </a:ext>
            </a:extLst>
          </p:cNvPr>
          <p:cNvSpPr>
            <a:spLocks noGrp="1"/>
          </p:cNvSpPr>
          <p:nvPr>
            <p:ph type="dt" sz="half" idx="10"/>
          </p:nvPr>
        </p:nvSpPr>
        <p:spPr/>
        <p:txBody>
          <a:bodyPr/>
          <a:lstStyle/>
          <a:p>
            <a:fld id="{18F51752-50DB-4C6E-9C97-125120200DCA}" type="datetimeFigureOut">
              <a:rPr lang="en-US" smtClean="0"/>
              <a:t>10/29/2019</a:t>
            </a:fld>
            <a:endParaRPr lang="en-US"/>
          </a:p>
        </p:txBody>
      </p:sp>
      <p:sp>
        <p:nvSpPr>
          <p:cNvPr id="6" name="Footer Placeholder 5">
            <a:extLst>
              <a:ext uri="{FF2B5EF4-FFF2-40B4-BE49-F238E27FC236}">
                <a16:creationId xmlns:a16="http://schemas.microsoft.com/office/drawing/2014/main" id="{EF79BF61-D3FD-4591-9FC8-112FCA9019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DB21BE-6CB4-47C6-BF82-59418604CD1E}"/>
              </a:ext>
            </a:extLst>
          </p:cNvPr>
          <p:cNvSpPr>
            <a:spLocks noGrp="1"/>
          </p:cNvSpPr>
          <p:nvPr>
            <p:ph type="sldNum" sz="quarter" idx="12"/>
          </p:nvPr>
        </p:nvSpPr>
        <p:spPr/>
        <p:txBody>
          <a:bodyPr/>
          <a:lstStyle/>
          <a:p>
            <a:fld id="{F9CE6447-B835-477F-BF2B-95E83C8EB61D}" type="slidenum">
              <a:rPr lang="en-US" smtClean="0"/>
              <a:t>‹#›</a:t>
            </a:fld>
            <a:endParaRPr lang="en-US"/>
          </a:p>
        </p:txBody>
      </p:sp>
    </p:spTree>
    <p:extLst>
      <p:ext uri="{BB962C8B-B14F-4D97-AF65-F5344CB8AC3E}">
        <p14:creationId xmlns:p14="http://schemas.microsoft.com/office/powerpoint/2010/main" val="516095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0283DB-DB9E-4C32-B529-3B39106B16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03F199-E7C5-4F6A-AEC3-E9AE4238C7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6AC8B4-C5CC-4BE4-B2BB-EF4332F5D3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F51752-50DB-4C6E-9C97-125120200DCA}" type="datetimeFigureOut">
              <a:rPr lang="en-US" smtClean="0"/>
              <a:t>10/29/2019</a:t>
            </a:fld>
            <a:endParaRPr lang="en-US"/>
          </a:p>
        </p:txBody>
      </p:sp>
      <p:sp>
        <p:nvSpPr>
          <p:cNvPr id="5" name="Footer Placeholder 4">
            <a:extLst>
              <a:ext uri="{FF2B5EF4-FFF2-40B4-BE49-F238E27FC236}">
                <a16:creationId xmlns:a16="http://schemas.microsoft.com/office/drawing/2014/main" id="{94E225F0-B469-4F09-A3FA-30C1C6C90C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ECFF506-A259-49E1-84B2-37D3B428A5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CE6447-B835-477F-BF2B-95E83C8EB61D}" type="slidenum">
              <a:rPr lang="en-US" smtClean="0"/>
              <a:t>‹#›</a:t>
            </a:fld>
            <a:endParaRPr lang="en-US"/>
          </a:p>
        </p:txBody>
      </p:sp>
    </p:spTree>
    <p:extLst>
      <p:ext uri="{BB962C8B-B14F-4D97-AF65-F5344CB8AC3E}">
        <p14:creationId xmlns:p14="http://schemas.microsoft.com/office/powerpoint/2010/main" val="13067450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CD951CF-B925-430B-8DBB-FD4E83580582}"/>
              </a:ext>
            </a:extLst>
          </p:cNvPr>
          <p:cNvSpPr>
            <a:spLocks noGrp="1"/>
          </p:cNvSpPr>
          <p:nvPr>
            <p:ph type="ctrTitle"/>
          </p:nvPr>
        </p:nvSpPr>
        <p:spPr>
          <a:xfrm>
            <a:off x="1158240" y="1122363"/>
            <a:ext cx="6339840" cy="2387600"/>
          </a:xfrm>
        </p:spPr>
        <p:txBody>
          <a:bodyPr>
            <a:normAutofit/>
          </a:bodyPr>
          <a:lstStyle/>
          <a:p>
            <a:pPr algn="l"/>
            <a:r>
              <a:rPr lang="en-US" sz="6600" dirty="0">
                <a:solidFill>
                  <a:schemeClr val="tx1">
                    <a:lumMod val="85000"/>
                    <a:lumOff val="15000"/>
                  </a:schemeClr>
                </a:solidFill>
              </a:rPr>
              <a:t>Sharing Session </a:t>
            </a:r>
            <a:r>
              <a:rPr lang="en-US" sz="6600" dirty="0" err="1">
                <a:solidFill>
                  <a:schemeClr val="tx1">
                    <a:lumMod val="85000"/>
                    <a:lumOff val="15000"/>
                  </a:schemeClr>
                </a:solidFill>
              </a:rPr>
              <a:t>Topik</a:t>
            </a:r>
            <a:r>
              <a:rPr lang="en-US" sz="6600" dirty="0">
                <a:solidFill>
                  <a:schemeClr val="tx1">
                    <a:lumMod val="85000"/>
                    <a:lumOff val="15000"/>
                  </a:schemeClr>
                </a:solidFill>
              </a:rPr>
              <a:t> </a:t>
            </a:r>
            <a:r>
              <a:rPr lang="en-US" sz="6600" dirty="0" err="1">
                <a:solidFill>
                  <a:schemeClr val="tx1">
                    <a:lumMod val="85000"/>
                    <a:lumOff val="15000"/>
                  </a:schemeClr>
                </a:solidFill>
              </a:rPr>
              <a:t>Khusus</a:t>
            </a:r>
            <a:r>
              <a:rPr lang="en-US" sz="6600" dirty="0">
                <a:solidFill>
                  <a:schemeClr val="tx1">
                    <a:lumMod val="85000"/>
                    <a:lumOff val="15000"/>
                  </a:schemeClr>
                </a:solidFill>
              </a:rPr>
              <a:t> </a:t>
            </a:r>
          </a:p>
        </p:txBody>
      </p:sp>
      <p:sp>
        <p:nvSpPr>
          <p:cNvPr id="3" name="Subtitle 2">
            <a:extLst>
              <a:ext uri="{FF2B5EF4-FFF2-40B4-BE49-F238E27FC236}">
                <a16:creationId xmlns:a16="http://schemas.microsoft.com/office/drawing/2014/main" id="{A52B7BC4-7A14-48F8-A2A8-83C46C0E2AF4}"/>
              </a:ext>
            </a:extLst>
          </p:cNvPr>
          <p:cNvSpPr>
            <a:spLocks noGrp="1"/>
          </p:cNvSpPr>
          <p:nvPr>
            <p:ph type="subTitle" idx="1"/>
          </p:nvPr>
        </p:nvSpPr>
        <p:spPr>
          <a:xfrm>
            <a:off x="1158240" y="4700588"/>
            <a:ext cx="5252288" cy="1655762"/>
          </a:xfrm>
        </p:spPr>
        <p:txBody>
          <a:bodyPr>
            <a:normAutofit/>
          </a:bodyPr>
          <a:lstStyle/>
          <a:p>
            <a:pPr algn="l"/>
            <a:r>
              <a:rPr lang="en-US" sz="2400" dirty="0">
                <a:solidFill>
                  <a:schemeClr val="tx1">
                    <a:lumMod val="85000"/>
                    <a:lumOff val="15000"/>
                  </a:schemeClr>
                </a:solidFill>
              </a:rPr>
              <a:t>Michael Julian Albertus  05111640000097</a:t>
            </a:r>
          </a:p>
        </p:txBody>
      </p:sp>
      <p:cxnSp>
        <p:nvCxnSpPr>
          <p:cNvPr id="12" name="Straight Connector 11">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72367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7B0993E-17C1-41B6-A6AC-0E539D921513}"/>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rPr>
              <a:t>Sweep Line Algorithm</a:t>
            </a:r>
          </a:p>
        </p:txBody>
      </p:sp>
      <p:sp>
        <p:nvSpPr>
          <p:cNvPr id="3" name="Content Placeholder 2">
            <a:extLst>
              <a:ext uri="{FF2B5EF4-FFF2-40B4-BE49-F238E27FC236}">
                <a16:creationId xmlns:a16="http://schemas.microsoft.com/office/drawing/2014/main" id="{77F44C62-2ECE-46F6-9473-E8A09D9A21BF}"/>
              </a:ext>
            </a:extLst>
          </p:cNvPr>
          <p:cNvSpPr>
            <a:spLocks noGrp="1"/>
          </p:cNvSpPr>
          <p:nvPr>
            <p:ph idx="1"/>
          </p:nvPr>
        </p:nvSpPr>
        <p:spPr>
          <a:xfrm>
            <a:off x="6095848" y="2978923"/>
            <a:ext cx="5106573" cy="3177215"/>
          </a:xfrm>
        </p:spPr>
        <p:txBody>
          <a:bodyPr>
            <a:normAutofit/>
          </a:bodyPr>
          <a:lstStyle/>
          <a:p>
            <a:pPr marL="0" indent="0">
              <a:buNone/>
            </a:pPr>
            <a:r>
              <a:rPr lang="en-US" sz="2000" dirty="0" err="1">
                <a:solidFill>
                  <a:srgbClr val="000000"/>
                </a:solidFill>
              </a:rPr>
              <a:t>Merupakan</a:t>
            </a:r>
            <a:r>
              <a:rPr lang="en-US" sz="2000" dirty="0">
                <a:solidFill>
                  <a:srgbClr val="000000"/>
                </a:solidFill>
              </a:rPr>
              <a:t> </a:t>
            </a:r>
            <a:r>
              <a:rPr lang="en-US" sz="2000" dirty="0" err="1">
                <a:solidFill>
                  <a:srgbClr val="000000"/>
                </a:solidFill>
              </a:rPr>
              <a:t>algoritma</a:t>
            </a:r>
            <a:r>
              <a:rPr lang="en-US" sz="2000" dirty="0">
                <a:solidFill>
                  <a:srgbClr val="000000"/>
                </a:solidFill>
              </a:rPr>
              <a:t> untuk </a:t>
            </a:r>
            <a:r>
              <a:rPr lang="en-US" sz="2000" dirty="0" err="1">
                <a:solidFill>
                  <a:srgbClr val="000000"/>
                </a:solidFill>
              </a:rPr>
              <a:t>mencari</a:t>
            </a:r>
            <a:r>
              <a:rPr lang="en-US" sz="2000" dirty="0">
                <a:solidFill>
                  <a:srgbClr val="000000"/>
                </a:solidFill>
              </a:rPr>
              <a:t> </a:t>
            </a:r>
            <a:r>
              <a:rPr lang="en-US" sz="2000" dirty="0" err="1">
                <a:solidFill>
                  <a:srgbClr val="000000"/>
                </a:solidFill>
              </a:rPr>
              <a:t>perpotongan</a:t>
            </a:r>
            <a:r>
              <a:rPr lang="en-US" sz="2000" dirty="0">
                <a:solidFill>
                  <a:srgbClr val="000000"/>
                </a:solidFill>
              </a:rPr>
              <a:t> </a:t>
            </a:r>
            <a:r>
              <a:rPr lang="en-US" sz="2000" dirty="0" err="1">
                <a:solidFill>
                  <a:srgbClr val="000000"/>
                </a:solidFill>
              </a:rPr>
              <a:t>garis</a:t>
            </a:r>
            <a:r>
              <a:rPr lang="en-US" sz="2000" dirty="0">
                <a:solidFill>
                  <a:srgbClr val="000000"/>
                </a:solidFill>
              </a:rPr>
              <a:t> </a:t>
            </a:r>
            <a:r>
              <a:rPr lang="en-US" sz="2000" dirty="0" err="1">
                <a:solidFill>
                  <a:srgbClr val="000000"/>
                </a:solidFill>
              </a:rPr>
              <a:t>dengan</a:t>
            </a:r>
            <a:r>
              <a:rPr lang="en-US" sz="2000" dirty="0">
                <a:solidFill>
                  <a:srgbClr val="000000"/>
                </a:solidFill>
              </a:rPr>
              <a:t> </a:t>
            </a:r>
            <a:r>
              <a:rPr lang="en-US" sz="2000" dirty="0" err="1">
                <a:solidFill>
                  <a:srgbClr val="000000"/>
                </a:solidFill>
              </a:rPr>
              <a:t>cara</a:t>
            </a:r>
            <a:r>
              <a:rPr lang="en-US" sz="2000" dirty="0">
                <a:solidFill>
                  <a:srgbClr val="000000"/>
                </a:solidFill>
              </a:rPr>
              <a:t> </a:t>
            </a:r>
            <a:r>
              <a:rPr lang="en-US" sz="2000" dirty="0" err="1">
                <a:solidFill>
                  <a:srgbClr val="000000"/>
                </a:solidFill>
              </a:rPr>
              <a:t>mengurutkan</a:t>
            </a:r>
            <a:r>
              <a:rPr lang="en-US" sz="2000" dirty="0">
                <a:solidFill>
                  <a:srgbClr val="000000"/>
                </a:solidFill>
              </a:rPr>
              <a:t> </a:t>
            </a:r>
            <a:r>
              <a:rPr lang="en-US" sz="2000" dirty="0" err="1">
                <a:solidFill>
                  <a:srgbClr val="000000"/>
                </a:solidFill>
              </a:rPr>
              <a:t>semua</a:t>
            </a:r>
            <a:r>
              <a:rPr lang="en-US" sz="2000" dirty="0">
                <a:solidFill>
                  <a:srgbClr val="000000"/>
                </a:solidFill>
              </a:rPr>
              <a:t> </a:t>
            </a:r>
            <a:r>
              <a:rPr lang="en-US" sz="2000" dirty="0" err="1">
                <a:solidFill>
                  <a:srgbClr val="000000"/>
                </a:solidFill>
              </a:rPr>
              <a:t>titik</a:t>
            </a:r>
            <a:r>
              <a:rPr lang="en-US" sz="2000" dirty="0">
                <a:solidFill>
                  <a:srgbClr val="000000"/>
                </a:solidFill>
              </a:rPr>
              <a:t> dan </a:t>
            </a:r>
            <a:r>
              <a:rPr lang="en-US" sz="2000" dirty="0" err="1">
                <a:solidFill>
                  <a:srgbClr val="000000"/>
                </a:solidFill>
              </a:rPr>
              <a:t>tetap</a:t>
            </a:r>
            <a:r>
              <a:rPr lang="en-US" sz="2000" dirty="0">
                <a:solidFill>
                  <a:srgbClr val="000000"/>
                </a:solidFill>
              </a:rPr>
              <a:t> </a:t>
            </a:r>
            <a:r>
              <a:rPr lang="en-US" sz="2000" dirty="0" err="1">
                <a:solidFill>
                  <a:srgbClr val="000000"/>
                </a:solidFill>
              </a:rPr>
              <a:t>menyimpan</a:t>
            </a:r>
            <a:r>
              <a:rPr lang="en-US" sz="2000" dirty="0">
                <a:solidFill>
                  <a:srgbClr val="000000"/>
                </a:solidFill>
              </a:rPr>
              <a:t> </a:t>
            </a:r>
            <a:r>
              <a:rPr lang="en-US" sz="2000" dirty="0" err="1">
                <a:solidFill>
                  <a:srgbClr val="000000"/>
                </a:solidFill>
              </a:rPr>
              <a:t>statusnya</a:t>
            </a:r>
            <a:r>
              <a:rPr lang="en-US" sz="2000" dirty="0">
                <a:solidFill>
                  <a:srgbClr val="000000"/>
                </a:solidFill>
              </a:rPr>
              <a:t> (</a:t>
            </a:r>
            <a:r>
              <a:rPr lang="en-US" sz="2000" dirty="0" err="1">
                <a:solidFill>
                  <a:srgbClr val="000000"/>
                </a:solidFill>
              </a:rPr>
              <a:t>orientasi</a:t>
            </a:r>
            <a:r>
              <a:rPr lang="en-US" sz="2000" dirty="0">
                <a:solidFill>
                  <a:srgbClr val="000000"/>
                </a:solidFill>
              </a:rPr>
              <a:t> </a:t>
            </a:r>
            <a:r>
              <a:rPr lang="en-US" sz="2000" dirty="0" err="1">
                <a:solidFill>
                  <a:srgbClr val="000000"/>
                </a:solidFill>
              </a:rPr>
              <a:t>terhadap</a:t>
            </a:r>
            <a:r>
              <a:rPr lang="en-US" sz="2000" dirty="0">
                <a:solidFill>
                  <a:srgbClr val="000000"/>
                </a:solidFill>
              </a:rPr>
              <a:t> </a:t>
            </a:r>
            <a:r>
              <a:rPr lang="en-US" sz="2000" dirty="0" err="1">
                <a:solidFill>
                  <a:srgbClr val="000000"/>
                </a:solidFill>
              </a:rPr>
              <a:t>garisnya</a:t>
            </a:r>
            <a:r>
              <a:rPr lang="en-US" sz="2000" dirty="0">
                <a:solidFill>
                  <a:srgbClr val="000000"/>
                </a:solidFill>
              </a:rPr>
              <a:t> itu </a:t>
            </a:r>
            <a:r>
              <a:rPr lang="en-US" sz="2000" dirty="0" err="1">
                <a:solidFill>
                  <a:srgbClr val="000000"/>
                </a:solidFill>
              </a:rPr>
              <a:t>sendiri</a:t>
            </a:r>
            <a:r>
              <a:rPr lang="en-US" sz="2000" dirty="0">
                <a:solidFill>
                  <a:srgbClr val="000000"/>
                </a:solidFill>
              </a:rPr>
              <a:t>). </a:t>
            </a:r>
            <a:r>
              <a:rPr lang="en-US" sz="2000" dirty="0" err="1">
                <a:solidFill>
                  <a:srgbClr val="000000"/>
                </a:solidFill>
              </a:rPr>
              <a:t>Lalu</a:t>
            </a:r>
            <a:r>
              <a:rPr lang="en-US" sz="2000" dirty="0">
                <a:solidFill>
                  <a:srgbClr val="000000"/>
                </a:solidFill>
              </a:rPr>
              <a:t> </a:t>
            </a:r>
            <a:r>
              <a:rPr lang="en-US" sz="2000" dirty="0" err="1">
                <a:solidFill>
                  <a:srgbClr val="000000"/>
                </a:solidFill>
              </a:rPr>
              <a:t>iterasi</a:t>
            </a:r>
            <a:r>
              <a:rPr lang="en-US" sz="2000" dirty="0">
                <a:solidFill>
                  <a:srgbClr val="000000"/>
                </a:solidFill>
              </a:rPr>
              <a:t> </a:t>
            </a:r>
            <a:r>
              <a:rPr lang="en-US" sz="2000" dirty="0" err="1">
                <a:solidFill>
                  <a:srgbClr val="000000"/>
                </a:solidFill>
              </a:rPr>
              <a:t>setiap</a:t>
            </a:r>
            <a:r>
              <a:rPr lang="en-US" sz="2000" dirty="0">
                <a:solidFill>
                  <a:srgbClr val="000000"/>
                </a:solidFill>
              </a:rPr>
              <a:t> </a:t>
            </a:r>
            <a:r>
              <a:rPr lang="en-US" sz="2000" dirty="0" err="1">
                <a:solidFill>
                  <a:srgbClr val="000000"/>
                </a:solidFill>
              </a:rPr>
              <a:t>titik</a:t>
            </a:r>
            <a:r>
              <a:rPr lang="en-US" sz="2000" dirty="0">
                <a:solidFill>
                  <a:srgbClr val="000000"/>
                </a:solidFill>
              </a:rPr>
              <a:t>, </a:t>
            </a:r>
            <a:r>
              <a:rPr lang="en-US" sz="2000" dirty="0" err="1">
                <a:solidFill>
                  <a:srgbClr val="000000"/>
                </a:solidFill>
              </a:rPr>
              <a:t>ketika</a:t>
            </a:r>
            <a:r>
              <a:rPr lang="en-US" sz="2000" dirty="0">
                <a:solidFill>
                  <a:srgbClr val="000000"/>
                </a:solidFill>
              </a:rPr>
              <a:t> </a:t>
            </a:r>
            <a:r>
              <a:rPr lang="en-US" sz="2000" dirty="0" err="1">
                <a:solidFill>
                  <a:srgbClr val="000000"/>
                </a:solidFill>
              </a:rPr>
              <a:t>titik</a:t>
            </a:r>
            <a:r>
              <a:rPr lang="en-US" sz="2000" dirty="0">
                <a:solidFill>
                  <a:srgbClr val="000000"/>
                </a:solidFill>
              </a:rPr>
              <a:t> itu </a:t>
            </a:r>
            <a:r>
              <a:rPr lang="en-US" sz="2000" dirty="0" err="1">
                <a:solidFill>
                  <a:srgbClr val="000000"/>
                </a:solidFill>
              </a:rPr>
              <a:t>merupakan</a:t>
            </a:r>
            <a:r>
              <a:rPr lang="en-US" sz="2000" dirty="0">
                <a:solidFill>
                  <a:srgbClr val="000000"/>
                </a:solidFill>
              </a:rPr>
              <a:t> </a:t>
            </a:r>
            <a:r>
              <a:rPr lang="en-US" sz="2000" dirty="0" err="1">
                <a:solidFill>
                  <a:srgbClr val="000000"/>
                </a:solidFill>
              </a:rPr>
              <a:t>titik</a:t>
            </a:r>
            <a:r>
              <a:rPr lang="en-US" sz="2000" dirty="0">
                <a:solidFill>
                  <a:srgbClr val="000000"/>
                </a:solidFill>
              </a:rPr>
              <a:t> </a:t>
            </a:r>
            <a:r>
              <a:rPr lang="en-US" sz="2000" dirty="0" err="1">
                <a:solidFill>
                  <a:srgbClr val="000000"/>
                </a:solidFill>
              </a:rPr>
              <a:t>awal</a:t>
            </a:r>
            <a:r>
              <a:rPr lang="en-US" sz="2000" dirty="0">
                <a:solidFill>
                  <a:srgbClr val="000000"/>
                </a:solidFill>
              </a:rPr>
              <a:t> </a:t>
            </a:r>
            <a:r>
              <a:rPr lang="en-US" sz="2000" dirty="0" err="1">
                <a:solidFill>
                  <a:srgbClr val="000000"/>
                </a:solidFill>
              </a:rPr>
              <a:t>maka</a:t>
            </a:r>
            <a:r>
              <a:rPr lang="en-US" sz="2000" dirty="0">
                <a:solidFill>
                  <a:srgbClr val="000000"/>
                </a:solidFill>
              </a:rPr>
              <a:t> </a:t>
            </a:r>
            <a:r>
              <a:rPr lang="en-US" sz="2000" dirty="0" err="1">
                <a:solidFill>
                  <a:srgbClr val="000000"/>
                </a:solidFill>
              </a:rPr>
              <a:t>masukan</a:t>
            </a:r>
            <a:r>
              <a:rPr lang="en-US" sz="2000" dirty="0">
                <a:solidFill>
                  <a:srgbClr val="000000"/>
                </a:solidFill>
              </a:rPr>
              <a:t> </a:t>
            </a:r>
            <a:r>
              <a:rPr lang="en-US" sz="2000" dirty="0" err="1">
                <a:solidFill>
                  <a:srgbClr val="000000"/>
                </a:solidFill>
              </a:rPr>
              <a:t>garis</a:t>
            </a:r>
            <a:r>
              <a:rPr lang="en-US" sz="2000" dirty="0">
                <a:solidFill>
                  <a:srgbClr val="000000"/>
                </a:solidFill>
              </a:rPr>
              <a:t> yang </a:t>
            </a:r>
            <a:r>
              <a:rPr lang="en-US" sz="2000" dirty="0" err="1">
                <a:solidFill>
                  <a:srgbClr val="000000"/>
                </a:solidFill>
              </a:rPr>
              <a:t>diwakili</a:t>
            </a:r>
            <a:r>
              <a:rPr lang="en-US" sz="2000" dirty="0">
                <a:solidFill>
                  <a:srgbClr val="000000"/>
                </a:solidFill>
              </a:rPr>
              <a:t> </a:t>
            </a:r>
            <a:r>
              <a:rPr lang="en-US" sz="2000" dirty="0" err="1">
                <a:solidFill>
                  <a:srgbClr val="000000"/>
                </a:solidFill>
              </a:rPr>
              <a:t>titik</a:t>
            </a:r>
            <a:r>
              <a:rPr lang="en-US" sz="2000" dirty="0">
                <a:solidFill>
                  <a:srgbClr val="000000"/>
                </a:solidFill>
              </a:rPr>
              <a:t> </a:t>
            </a:r>
            <a:r>
              <a:rPr lang="en-US" sz="2000" dirty="0" err="1">
                <a:solidFill>
                  <a:srgbClr val="000000"/>
                </a:solidFill>
              </a:rPr>
              <a:t>tersebut</a:t>
            </a:r>
            <a:r>
              <a:rPr lang="en-US" sz="2000" dirty="0">
                <a:solidFill>
                  <a:srgbClr val="000000"/>
                </a:solidFill>
              </a:rPr>
              <a:t> </a:t>
            </a:r>
            <a:r>
              <a:rPr lang="en-US" sz="2000" dirty="0" err="1">
                <a:solidFill>
                  <a:srgbClr val="000000"/>
                </a:solidFill>
              </a:rPr>
              <a:t>ke</a:t>
            </a:r>
            <a:r>
              <a:rPr lang="en-US" sz="2000" dirty="0">
                <a:solidFill>
                  <a:srgbClr val="000000"/>
                </a:solidFill>
              </a:rPr>
              <a:t> </a:t>
            </a:r>
            <a:r>
              <a:rPr lang="en-US" sz="2000" dirty="0" err="1">
                <a:solidFill>
                  <a:srgbClr val="000000"/>
                </a:solidFill>
              </a:rPr>
              <a:t>dalam</a:t>
            </a:r>
            <a:r>
              <a:rPr lang="en-US" sz="2000" dirty="0">
                <a:solidFill>
                  <a:srgbClr val="000000"/>
                </a:solidFill>
              </a:rPr>
              <a:t> queue atau vector dan </a:t>
            </a:r>
            <a:r>
              <a:rPr lang="en-US" sz="2000" dirty="0" err="1">
                <a:solidFill>
                  <a:srgbClr val="000000"/>
                </a:solidFill>
              </a:rPr>
              <a:t>lakukan</a:t>
            </a:r>
            <a:r>
              <a:rPr lang="en-US" sz="2000" dirty="0">
                <a:solidFill>
                  <a:srgbClr val="000000"/>
                </a:solidFill>
              </a:rPr>
              <a:t> </a:t>
            </a:r>
            <a:r>
              <a:rPr lang="en-US" sz="2000" dirty="0" err="1">
                <a:solidFill>
                  <a:srgbClr val="000000"/>
                </a:solidFill>
              </a:rPr>
              <a:t>perhitungan</a:t>
            </a:r>
            <a:r>
              <a:rPr lang="en-US" sz="2000" dirty="0">
                <a:solidFill>
                  <a:srgbClr val="000000"/>
                </a:solidFill>
              </a:rPr>
              <a:t> </a:t>
            </a:r>
            <a:r>
              <a:rPr lang="en-US" sz="2000" dirty="0" err="1">
                <a:solidFill>
                  <a:srgbClr val="000000"/>
                </a:solidFill>
              </a:rPr>
              <a:t>perpotongan</a:t>
            </a:r>
            <a:r>
              <a:rPr lang="en-US" sz="2000" dirty="0">
                <a:solidFill>
                  <a:srgbClr val="000000"/>
                </a:solidFill>
              </a:rPr>
              <a:t> </a:t>
            </a:r>
            <a:r>
              <a:rPr lang="en-US" sz="2000" dirty="0" err="1">
                <a:solidFill>
                  <a:srgbClr val="000000"/>
                </a:solidFill>
              </a:rPr>
              <a:t>garis</a:t>
            </a:r>
            <a:r>
              <a:rPr lang="en-US" sz="2000" dirty="0">
                <a:solidFill>
                  <a:srgbClr val="000000"/>
                </a:solidFill>
              </a:rPr>
              <a:t> </a:t>
            </a:r>
            <a:r>
              <a:rPr lang="en-US" sz="2000" dirty="0" err="1">
                <a:solidFill>
                  <a:srgbClr val="000000"/>
                </a:solidFill>
              </a:rPr>
              <a:t>biasa</a:t>
            </a:r>
            <a:r>
              <a:rPr lang="en-US" sz="2000" dirty="0">
                <a:solidFill>
                  <a:srgbClr val="000000"/>
                </a:solidFill>
              </a:rPr>
              <a:t>. Dan </a:t>
            </a:r>
            <a:r>
              <a:rPr lang="en-US" sz="2000" dirty="0" err="1">
                <a:solidFill>
                  <a:srgbClr val="000000"/>
                </a:solidFill>
              </a:rPr>
              <a:t>jika</a:t>
            </a:r>
            <a:r>
              <a:rPr lang="en-US" sz="2000" dirty="0">
                <a:solidFill>
                  <a:srgbClr val="000000"/>
                </a:solidFill>
              </a:rPr>
              <a:t> </a:t>
            </a:r>
            <a:r>
              <a:rPr lang="en-US" sz="2000" dirty="0" err="1">
                <a:solidFill>
                  <a:srgbClr val="000000"/>
                </a:solidFill>
              </a:rPr>
              <a:t>garis</a:t>
            </a:r>
            <a:r>
              <a:rPr lang="en-US" sz="2000" dirty="0">
                <a:solidFill>
                  <a:srgbClr val="000000"/>
                </a:solidFill>
              </a:rPr>
              <a:t> yang </a:t>
            </a:r>
            <a:r>
              <a:rPr lang="en-US" sz="2000" dirty="0" err="1">
                <a:solidFill>
                  <a:srgbClr val="000000"/>
                </a:solidFill>
              </a:rPr>
              <a:t>ditemukan</a:t>
            </a:r>
            <a:r>
              <a:rPr lang="en-US" sz="2000" dirty="0">
                <a:solidFill>
                  <a:srgbClr val="000000"/>
                </a:solidFill>
              </a:rPr>
              <a:t> </a:t>
            </a:r>
            <a:r>
              <a:rPr lang="en-US" sz="2000" dirty="0" err="1">
                <a:solidFill>
                  <a:srgbClr val="000000"/>
                </a:solidFill>
              </a:rPr>
              <a:t>merupakan</a:t>
            </a:r>
            <a:r>
              <a:rPr lang="en-US" sz="2000" dirty="0">
                <a:solidFill>
                  <a:srgbClr val="000000"/>
                </a:solidFill>
              </a:rPr>
              <a:t> </a:t>
            </a:r>
            <a:r>
              <a:rPr lang="en-US" sz="2000" dirty="0" err="1">
                <a:solidFill>
                  <a:srgbClr val="000000"/>
                </a:solidFill>
              </a:rPr>
              <a:t>titik</a:t>
            </a:r>
            <a:r>
              <a:rPr lang="en-US" sz="2000" dirty="0">
                <a:solidFill>
                  <a:srgbClr val="000000"/>
                </a:solidFill>
              </a:rPr>
              <a:t> </a:t>
            </a:r>
            <a:r>
              <a:rPr lang="en-US" sz="2000" dirty="0" err="1">
                <a:solidFill>
                  <a:srgbClr val="000000"/>
                </a:solidFill>
              </a:rPr>
              <a:t>akhir</a:t>
            </a:r>
            <a:r>
              <a:rPr lang="en-US" sz="2000" dirty="0">
                <a:solidFill>
                  <a:srgbClr val="000000"/>
                </a:solidFill>
              </a:rPr>
              <a:t> </a:t>
            </a:r>
            <a:r>
              <a:rPr lang="en-US" sz="2000" dirty="0" err="1">
                <a:solidFill>
                  <a:srgbClr val="000000"/>
                </a:solidFill>
              </a:rPr>
              <a:t>garis</a:t>
            </a:r>
            <a:r>
              <a:rPr lang="en-US" sz="2000" dirty="0">
                <a:solidFill>
                  <a:srgbClr val="000000"/>
                </a:solidFill>
              </a:rPr>
              <a:t> </a:t>
            </a:r>
            <a:r>
              <a:rPr lang="en-US" sz="2000" dirty="0" err="1">
                <a:solidFill>
                  <a:srgbClr val="000000"/>
                </a:solidFill>
              </a:rPr>
              <a:t>maka</a:t>
            </a:r>
            <a:r>
              <a:rPr lang="en-US" sz="2000" dirty="0">
                <a:solidFill>
                  <a:srgbClr val="000000"/>
                </a:solidFill>
              </a:rPr>
              <a:t> </a:t>
            </a:r>
            <a:r>
              <a:rPr lang="en-US" sz="2000" dirty="0" err="1">
                <a:solidFill>
                  <a:srgbClr val="000000"/>
                </a:solidFill>
              </a:rPr>
              <a:t>buang</a:t>
            </a:r>
            <a:r>
              <a:rPr lang="en-US" sz="2000" dirty="0">
                <a:solidFill>
                  <a:srgbClr val="000000"/>
                </a:solidFill>
              </a:rPr>
              <a:t> </a:t>
            </a:r>
            <a:r>
              <a:rPr lang="en-US" sz="2000" dirty="0" err="1">
                <a:solidFill>
                  <a:srgbClr val="000000"/>
                </a:solidFill>
              </a:rPr>
              <a:t>garis</a:t>
            </a:r>
            <a:r>
              <a:rPr lang="en-US" sz="2000" dirty="0">
                <a:solidFill>
                  <a:srgbClr val="000000"/>
                </a:solidFill>
              </a:rPr>
              <a:t> </a:t>
            </a:r>
            <a:r>
              <a:rPr lang="en-US" sz="2000" dirty="0" err="1">
                <a:solidFill>
                  <a:srgbClr val="000000"/>
                </a:solidFill>
              </a:rPr>
              <a:t>tersebut</a:t>
            </a:r>
            <a:r>
              <a:rPr lang="en-US" sz="2000" dirty="0">
                <a:solidFill>
                  <a:srgbClr val="000000"/>
                </a:solidFill>
              </a:rPr>
              <a:t> </a:t>
            </a:r>
            <a:r>
              <a:rPr lang="en-US" sz="2000" dirty="0" err="1">
                <a:solidFill>
                  <a:srgbClr val="000000"/>
                </a:solidFill>
              </a:rPr>
              <a:t>dari</a:t>
            </a:r>
            <a:r>
              <a:rPr lang="en-US" sz="2000" dirty="0">
                <a:solidFill>
                  <a:srgbClr val="000000"/>
                </a:solidFill>
              </a:rPr>
              <a:t> </a:t>
            </a:r>
            <a:r>
              <a:rPr lang="en-US" sz="2000" dirty="0" err="1">
                <a:solidFill>
                  <a:srgbClr val="000000"/>
                </a:solidFill>
              </a:rPr>
              <a:t>dalam</a:t>
            </a:r>
            <a:r>
              <a:rPr lang="en-US" sz="2000" dirty="0">
                <a:solidFill>
                  <a:srgbClr val="000000"/>
                </a:solidFill>
              </a:rPr>
              <a:t> queue atau vector.</a:t>
            </a:r>
          </a:p>
        </p:txBody>
      </p:sp>
      <p:pic>
        <p:nvPicPr>
          <p:cNvPr id="5122" name="Picture 2" descr="Image result for sweep line algorithm">
            <a:extLst>
              <a:ext uri="{FF2B5EF4-FFF2-40B4-BE49-F238E27FC236}">
                <a16:creationId xmlns:a16="http://schemas.microsoft.com/office/drawing/2014/main" id="{8F4714CF-3B52-48AA-9203-2C8E81513D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8487" y="2725700"/>
            <a:ext cx="4030540" cy="343043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C1EE6E7-0D72-4C4C-A4ED-E23F498E0CE7}"/>
              </a:ext>
            </a:extLst>
          </p:cNvPr>
          <p:cNvSpPr/>
          <p:nvPr/>
        </p:nvSpPr>
        <p:spPr>
          <a:xfrm>
            <a:off x="171278" y="6488668"/>
            <a:ext cx="4630948" cy="307777"/>
          </a:xfrm>
          <a:prstGeom prst="rect">
            <a:avLst/>
          </a:prstGeom>
        </p:spPr>
        <p:txBody>
          <a:bodyPr wrap="none">
            <a:spAutoFit/>
          </a:bodyPr>
          <a:lstStyle/>
          <a:p>
            <a:r>
              <a:rPr lang="en-US" sz="1400" dirty="0"/>
              <a:t>Source: Mark de berg, Computational Geometry page 19 - 39</a:t>
            </a:r>
          </a:p>
        </p:txBody>
      </p:sp>
    </p:spTree>
    <p:extLst>
      <p:ext uri="{BB962C8B-B14F-4D97-AF65-F5344CB8AC3E}">
        <p14:creationId xmlns:p14="http://schemas.microsoft.com/office/powerpoint/2010/main" val="2560225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15AC6-36E6-4FE2-A95C-15A5C3248323}"/>
              </a:ext>
            </a:extLst>
          </p:cNvPr>
          <p:cNvSpPr>
            <a:spLocks noGrp="1"/>
          </p:cNvSpPr>
          <p:nvPr>
            <p:ph type="title"/>
          </p:nvPr>
        </p:nvSpPr>
        <p:spPr/>
        <p:txBody>
          <a:bodyPr/>
          <a:lstStyle/>
          <a:p>
            <a:r>
              <a:rPr lang="en-US" dirty="0" err="1"/>
              <a:t>Permasalahan</a:t>
            </a:r>
            <a:r>
              <a:rPr lang="en-US" dirty="0"/>
              <a:t> </a:t>
            </a:r>
          </a:p>
        </p:txBody>
      </p:sp>
      <p:sp>
        <p:nvSpPr>
          <p:cNvPr id="3" name="Content Placeholder 2">
            <a:extLst>
              <a:ext uri="{FF2B5EF4-FFF2-40B4-BE49-F238E27FC236}">
                <a16:creationId xmlns:a16="http://schemas.microsoft.com/office/drawing/2014/main" id="{A44D2544-72E6-4A3F-A2AB-8852C86B456E}"/>
              </a:ext>
            </a:extLst>
          </p:cNvPr>
          <p:cNvSpPr>
            <a:spLocks noGrp="1"/>
          </p:cNvSpPr>
          <p:nvPr>
            <p:ph idx="1"/>
          </p:nvPr>
        </p:nvSpPr>
        <p:spPr>
          <a:xfrm>
            <a:off x="838200" y="1752187"/>
            <a:ext cx="10515600" cy="4784181"/>
          </a:xfrm>
        </p:spPr>
        <p:txBody>
          <a:bodyPr>
            <a:normAutofit fontScale="92500" lnSpcReduction="10000"/>
          </a:bodyPr>
          <a:lstStyle/>
          <a:p>
            <a:pPr marL="0" indent="0">
              <a:buNone/>
            </a:pPr>
            <a:r>
              <a:rPr lang="en-US" dirty="0" err="1"/>
              <a:t>Bagaimana</a:t>
            </a:r>
            <a:r>
              <a:rPr lang="en-US" dirty="0"/>
              <a:t> </a:t>
            </a:r>
            <a:r>
              <a:rPr lang="en-US" dirty="0" err="1"/>
              <a:t>cara</a:t>
            </a:r>
            <a:r>
              <a:rPr lang="en-US" dirty="0"/>
              <a:t> </a:t>
            </a:r>
            <a:r>
              <a:rPr lang="en-US" dirty="0" err="1"/>
              <a:t>mengetahui</a:t>
            </a:r>
            <a:r>
              <a:rPr lang="en-US" dirty="0"/>
              <a:t> </a:t>
            </a:r>
            <a:r>
              <a:rPr lang="en-US" dirty="0" err="1"/>
              <a:t>titik</a:t>
            </a:r>
            <a:r>
              <a:rPr lang="en-US" dirty="0"/>
              <a:t> mana yang </a:t>
            </a:r>
            <a:r>
              <a:rPr lang="en-US" dirty="0" err="1"/>
              <a:t>harus</a:t>
            </a:r>
            <a:r>
              <a:rPr lang="en-US" dirty="0"/>
              <a:t> </a:t>
            </a:r>
            <a:r>
              <a:rPr lang="en-US" dirty="0" err="1"/>
              <a:t>dilewati</a:t>
            </a:r>
            <a:r>
              <a:rPr lang="en-US" dirty="0"/>
              <a:t> </a:t>
            </a:r>
            <a:r>
              <a:rPr lang="en-US" dirty="0" err="1"/>
              <a:t>ketika</a:t>
            </a:r>
            <a:r>
              <a:rPr lang="en-US" dirty="0"/>
              <a:t> </a:t>
            </a:r>
            <a:r>
              <a:rPr lang="en-US" dirty="0" err="1"/>
              <a:t>ada</a:t>
            </a:r>
            <a:r>
              <a:rPr lang="en-US" dirty="0"/>
              <a:t> </a:t>
            </a:r>
            <a:r>
              <a:rPr lang="en-US" dirty="0" err="1"/>
              <a:t>perpotongan</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err="1"/>
              <a:t>Solusi</a:t>
            </a:r>
            <a:r>
              <a:rPr lang="en-US" dirty="0"/>
              <a:t> : </a:t>
            </a:r>
            <a:r>
              <a:rPr lang="en-US" dirty="0" err="1"/>
              <a:t>belum</a:t>
            </a:r>
            <a:r>
              <a:rPr lang="en-US" dirty="0"/>
              <a:t> </a:t>
            </a:r>
            <a:r>
              <a:rPr lang="en-US" dirty="0" err="1"/>
              <a:t>ditemukan</a:t>
            </a:r>
            <a:endParaRPr lang="en-US" dirty="0"/>
          </a:p>
        </p:txBody>
      </p:sp>
      <p:grpSp>
        <p:nvGrpSpPr>
          <p:cNvPr id="11" name="Group 10">
            <a:extLst>
              <a:ext uri="{FF2B5EF4-FFF2-40B4-BE49-F238E27FC236}">
                <a16:creationId xmlns:a16="http://schemas.microsoft.com/office/drawing/2014/main" id="{AB175E7E-54D9-4BB1-B071-1D2877707809}"/>
              </a:ext>
            </a:extLst>
          </p:cNvPr>
          <p:cNvGrpSpPr/>
          <p:nvPr/>
        </p:nvGrpSpPr>
        <p:grpSpPr>
          <a:xfrm>
            <a:off x="1016265" y="2765199"/>
            <a:ext cx="2598558" cy="2994602"/>
            <a:chOff x="1421346" y="2738438"/>
            <a:chExt cx="3438525" cy="3807857"/>
          </a:xfrm>
        </p:grpSpPr>
        <p:pic>
          <p:nvPicPr>
            <p:cNvPr id="4" name="Picture 3" descr="A picture containing map, text&#10;&#10;Description automatically generated">
              <a:extLst>
                <a:ext uri="{FF2B5EF4-FFF2-40B4-BE49-F238E27FC236}">
                  <a16:creationId xmlns:a16="http://schemas.microsoft.com/office/drawing/2014/main" id="{3DB0E798-86C4-498E-9E81-CE2EAC5506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1346" y="2738438"/>
              <a:ext cx="3438525" cy="3438525"/>
            </a:xfrm>
            <a:prstGeom prst="rect">
              <a:avLst/>
            </a:prstGeom>
          </p:spPr>
        </p:pic>
        <p:sp>
          <p:nvSpPr>
            <p:cNvPr id="5" name="TextBox 4">
              <a:extLst>
                <a:ext uri="{FF2B5EF4-FFF2-40B4-BE49-F238E27FC236}">
                  <a16:creationId xmlns:a16="http://schemas.microsoft.com/office/drawing/2014/main" id="{2C1F5D2E-A194-4951-B811-0F2A75825899}"/>
                </a:ext>
              </a:extLst>
            </p:cNvPr>
            <p:cNvSpPr txBox="1"/>
            <p:nvPr/>
          </p:nvSpPr>
          <p:spPr>
            <a:xfrm>
              <a:off x="2843892" y="6176963"/>
              <a:ext cx="593432" cy="369332"/>
            </a:xfrm>
            <a:prstGeom prst="rect">
              <a:avLst/>
            </a:prstGeom>
            <a:noFill/>
          </p:spPr>
          <p:txBody>
            <a:bodyPr wrap="none" rtlCol="0">
              <a:spAutoFit/>
            </a:bodyPr>
            <a:lstStyle/>
            <a:p>
              <a:r>
                <a:rPr lang="en-US" dirty="0"/>
                <a:t>Easy</a:t>
              </a:r>
            </a:p>
          </p:txBody>
        </p:sp>
      </p:grpSp>
      <p:grpSp>
        <p:nvGrpSpPr>
          <p:cNvPr id="12" name="Group 11">
            <a:extLst>
              <a:ext uri="{FF2B5EF4-FFF2-40B4-BE49-F238E27FC236}">
                <a16:creationId xmlns:a16="http://schemas.microsoft.com/office/drawing/2014/main" id="{98563542-3839-443E-A164-079854A57B4F}"/>
              </a:ext>
            </a:extLst>
          </p:cNvPr>
          <p:cNvGrpSpPr/>
          <p:nvPr/>
        </p:nvGrpSpPr>
        <p:grpSpPr>
          <a:xfrm>
            <a:off x="7048028" y="3094561"/>
            <a:ext cx="4560467" cy="2697623"/>
            <a:chOff x="5319192" y="3122907"/>
            <a:chExt cx="6034608" cy="3430226"/>
          </a:xfrm>
        </p:grpSpPr>
        <p:pic>
          <p:nvPicPr>
            <p:cNvPr id="7" name="Picture 6" descr="A picture containing car&#10;&#10;Description automatically generated">
              <a:extLst>
                <a:ext uri="{FF2B5EF4-FFF2-40B4-BE49-F238E27FC236}">
                  <a16:creationId xmlns:a16="http://schemas.microsoft.com/office/drawing/2014/main" id="{196612FE-22EB-41AD-B308-AC13A29290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9192" y="3122907"/>
              <a:ext cx="6034608" cy="2669585"/>
            </a:xfrm>
            <a:prstGeom prst="rect">
              <a:avLst/>
            </a:prstGeom>
          </p:spPr>
        </p:pic>
        <p:sp>
          <p:nvSpPr>
            <p:cNvPr id="8" name="TextBox 7">
              <a:extLst>
                <a:ext uri="{FF2B5EF4-FFF2-40B4-BE49-F238E27FC236}">
                  <a16:creationId xmlns:a16="http://schemas.microsoft.com/office/drawing/2014/main" id="{6A9765B5-644F-4A03-875E-F735B42AB276}"/>
                </a:ext>
              </a:extLst>
            </p:cNvPr>
            <p:cNvSpPr txBox="1"/>
            <p:nvPr/>
          </p:nvSpPr>
          <p:spPr>
            <a:xfrm>
              <a:off x="8017306" y="6183801"/>
              <a:ext cx="638380" cy="369332"/>
            </a:xfrm>
            <a:prstGeom prst="rect">
              <a:avLst/>
            </a:prstGeom>
            <a:noFill/>
          </p:spPr>
          <p:txBody>
            <a:bodyPr wrap="none" rtlCol="0">
              <a:spAutoFit/>
            </a:bodyPr>
            <a:lstStyle/>
            <a:p>
              <a:r>
                <a:rPr lang="en-US" dirty="0"/>
                <a:t>Hard</a:t>
              </a:r>
            </a:p>
          </p:txBody>
        </p:sp>
      </p:grpSp>
      <p:grpSp>
        <p:nvGrpSpPr>
          <p:cNvPr id="14" name="Group 13">
            <a:extLst>
              <a:ext uri="{FF2B5EF4-FFF2-40B4-BE49-F238E27FC236}">
                <a16:creationId xmlns:a16="http://schemas.microsoft.com/office/drawing/2014/main" id="{97F8DCFA-CF8D-4C8C-A196-871C5D220B55}"/>
              </a:ext>
            </a:extLst>
          </p:cNvPr>
          <p:cNvGrpSpPr/>
          <p:nvPr/>
        </p:nvGrpSpPr>
        <p:grpSpPr>
          <a:xfrm>
            <a:off x="4024761" y="3334846"/>
            <a:ext cx="2598557" cy="2536217"/>
            <a:chOff x="4024761" y="3334846"/>
            <a:chExt cx="2598557" cy="2536217"/>
          </a:xfrm>
        </p:grpSpPr>
        <p:pic>
          <p:nvPicPr>
            <p:cNvPr id="10" name="Picture 9" descr="A picture containing bird&#10;&#10;Description automatically generated">
              <a:extLst>
                <a:ext uri="{FF2B5EF4-FFF2-40B4-BE49-F238E27FC236}">
                  <a16:creationId xmlns:a16="http://schemas.microsoft.com/office/drawing/2014/main" id="{99767678-7B43-4EF7-A7D0-5ED4EF8FEA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4761" y="3334846"/>
              <a:ext cx="2598557" cy="1737751"/>
            </a:xfrm>
            <a:prstGeom prst="rect">
              <a:avLst/>
            </a:prstGeom>
          </p:spPr>
        </p:pic>
        <p:sp>
          <p:nvSpPr>
            <p:cNvPr id="13" name="TextBox 12">
              <a:extLst>
                <a:ext uri="{FF2B5EF4-FFF2-40B4-BE49-F238E27FC236}">
                  <a16:creationId xmlns:a16="http://schemas.microsoft.com/office/drawing/2014/main" id="{FE897E03-443F-4ADD-8D26-E89B554A43F9}"/>
                </a:ext>
              </a:extLst>
            </p:cNvPr>
            <p:cNvSpPr txBox="1"/>
            <p:nvPr/>
          </p:nvSpPr>
          <p:spPr>
            <a:xfrm>
              <a:off x="4876318" y="5501731"/>
              <a:ext cx="978153" cy="369332"/>
            </a:xfrm>
            <a:prstGeom prst="rect">
              <a:avLst/>
            </a:prstGeom>
            <a:noFill/>
          </p:spPr>
          <p:txBody>
            <a:bodyPr wrap="none" rtlCol="0">
              <a:spAutoFit/>
            </a:bodyPr>
            <a:lstStyle/>
            <a:p>
              <a:pPr algn="ctr"/>
              <a:r>
                <a:rPr lang="en-US" dirty="0"/>
                <a:t>Medium</a:t>
              </a:r>
            </a:p>
          </p:txBody>
        </p:sp>
      </p:grpSp>
    </p:spTree>
    <p:extLst>
      <p:ext uri="{BB962C8B-B14F-4D97-AF65-F5344CB8AC3E}">
        <p14:creationId xmlns:p14="http://schemas.microsoft.com/office/powerpoint/2010/main" val="407075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1318B-2560-465A-9E39-B9ED925B8316}"/>
              </a:ext>
            </a:extLst>
          </p:cNvPr>
          <p:cNvSpPr>
            <a:spLocks noGrp="1"/>
          </p:cNvSpPr>
          <p:nvPr>
            <p:ph type="title"/>
          </p:nvPr>
        </p:nvSpPr>
        <p:spPr/>
        <p:txBody>
          <a:bodyPr/>
          <a:lstStyle/>
          <a:p>
            <a:r>
              <a:rPr lang="en-US" dirty="0"/>
              <a:t>Email problem setter</a:t>
            </a:r>
          </a:p>
        </p:txBody>
      </p:sp>
      <p:sp>
        <p:nvSpPr>
          <p:cNvPr id="3" name="Content Placeholder 2">
            <a:extLst>
              <a:ext uri="{FF2B5EF4-FFF2-40B4-BE49-F238E27FC236}">
                <a16:creationId xmlns:a16="http://schemas.microsoft.com/office/drawing/2014/main" id="{E7740067-FAC5-4A75-BA4D-15301EE8FEB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6945B65-D550-4B59-B0F6-DC89AA228888}"/>
              </a:ext>
            </a:extLst>
          </p:cNvPr>
          <p:cNvPicPr>
            <a:picLocks noChangeAspect="1"/>
          </p:cNvPicPr>
          <p:nvPr/>
        </p:nvPicPr>
        <p:blipFill>
          <a:blip r:embed="rId2"/>
          <a:stretch>
            <a:fillRect/>
          </a:stretch>
        </p:blipFill>
        <p:spPr>
          <a:xfrm>
            <a:off x="3509943" y="2847971"/>
            <a:ext cx="5172113" cy="1162058"/>
          </a:xfrm>
          <a:prstGeom prst="rect">
            <a:avLst/>
          </a:prstGeom>
        </p:spPr>
      </p:pic>
    </p:spTree>
    <p:extLst>
      <p:ext uri="{BB962C8B-B14F-4D97-AF65-F5344CB8AC3E}">
        <p14:creationId xmlns:p14="http://schemas.microsoft.com/office/powerpoint/2010/main" val="370984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0BD6A-37CF-4023-823F-C24271AF4318}"/>
              </a:ext>
            </a:extLst>
          </p:cNvPr>
          <p:cNvSpPr>
            <a:spLocks noGrp="1"/>
          </p:cNvSpPr>
          <p:nvPr>
            <p:ph type="title"/>
          </p:nvPr>
        </p:nvSpPr>
        <p:spPr>
          <a:xfrm>
            <a:off x="481013" y="3752849"/>
            <a:ext cx="3290887" cy="2452687"/>
          </a:xfrm>
        </p:spPr>
        <p:txBody>
          <a:bodyPr anchor="ctr">
            <a:normAutofit/>
          </a:bodyPr>
          <a:lstStyle/>
          <a:p>
            <a:endParaRPr lang="en-US" sz="3600"/>
          </a:p>
        </p:txBody>
      </p:sp>
      <p:sp>
        <p:nvSpPr>
          <p:cNvPr id="3" name="Content Placeholder 2">
            <a:extLst>
              <a:ext uri="{FF2B5EF4-FFF2-40B4-BE49-F238E27FC236}">
                <a16:creationId xmlns:a16="http://schemas.microsoft.com/office/drawing/2014/main" id="{C41A9806-ED8B-42F7-A242-54712EE9C714}"/>
              </a:ext>
            </a:extLst>
          </p:cNvPr>
          <p:cNvSpPr>
            <a:spLocks noGrp="1"/>
          </p:cNvSpPr>
          <p:nvPr>
            <p:ph idx="1"/>
          </p:nvPr>
        </p:nvSpPr>
        <p:spPr>
          <a:xfrm>
            <a:off x="4223982" y="3752850"/>
            <a:ext cx="7485413" cy="2452687"/>
          </a:xfrm>
        </p:spPr>
        <p:txBody>
          <a:bodyPr anchor="ctr">
            <a:normAutofit/>
          </a:bodyPr>
          <a:lstStyle/>
          <a:p>
            <a:endParaRPr lang="en-US" sz="1800"/>
          </a:p>
        </p:txBody>
      </p:sp>
      <p:pic>
        <p:nvPicPr>
          <p:cNvPr id="5" name="Picture 4">
            <a:extLst>
              <a:ext uri="{FF2B5EF4-FFF2-40B4-BE49-F238E27FC236}">
                <a16:creationId xmlns:a16="http://schemas.microsoft.com/office/drawing/2014/main" id="{6CAC2789-237E-4DDD-8398-1E08714DBDA9}"/>
              </a:ext>
            </a:extLst>
          </p:cNvPr>
          <p:cNvPicPr>
            <a:picLocks noChangeAspect="1"/>
          </p:cNvPicPr>
          <p:nvPr/>
        </p:nvPicPr>
        <p:blipFill rotWithShape="1">
          <a:blip r:embed="rId2"/>
          <a:srcRect r="768"/>
          <a:stretch/>
        </p:blipFill>
        <p:spPr>
          <a:xfrm>
            <a:off x="439271" y="0"/>
            <a:ext cx="11313458" cy="6858000"/>
          </a:xfrm>
          <a:prstGeom prst="rect">
            <a:avLst/>
          </a:prstGeom>
        </p:spPr>
      </p:pic>
    </p:spTree>
    <p:extLst>
      <p:ext uri="{BB962C8B-B14F-4D97-AF65-F5344CB8AC3E}">
        <p14:creationId xmlns:p14="http://schemas.microsoft.com/office/powerpoint/2010/main" val="3120291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886CB-4CE2-4BC9-ACF8-D0E76DBC122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1301C07-073F-4C28-B270-32560717CD56}"/>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2157CCE1-7626-4BC4-9262-FD89CAABBD85}"/>
              </a:ext>
            </a:extLst>
          </p:cNvPr>
          <p:cNvPicPr>
            <a:picLocks noChangeAspect="1"/>
          </p:cNvPicPr>
          <p:nvPr/>
        </p:nvPicPr>
        <p:blipFill>
          <a:blip r:embed="rId2"/>
          <a:stretch>
            <a:fillRect/>
          </a:stretch>
        </p:blipFill>
        <p:spPr>
          <a:xfrm>
            <a:off x="1583498" y="2819395"/>
            <a:ext cx="9025003" cy="1219209"/>
          </a:xfrm>
          <a:prstGeom prst="rect">
            <a:avLst/>
          </a:prstGeom>
        </p:spPr>
      </p:pic>
    </p:spTree>
    <p:extLst>
      <p:ext uri="{BB962C8B-B14F-4D97-AF65-F5344CB8AC3E}">
        <p14:creationId xmlns:p14="http://schemas.microsoft.com/office/powerpoint/2010/main" val="3865334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296CE-C320-4CEE-85DE-F740FE5CA41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DAA0EAD-E53B-403C-A5EB-A8735460F36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D8BF6A5-1EC5-4537-9C3E-CE2CB00712D4}"/>
              </a:ext>
            </a:extLst>
          </p:cNvPr>
          <p:cNvPicPr>
            <a:picLocks noChangeAspect="1"/>
          </p:cNvPicPr>
          <p:nvPr/>
        </p:nvPicPr>
        <p:blipFill>
          <a:blip r:embed="rId2"/>
          <a:stretch>
            <a:fillRect/>
          </a:stretch>
        </p:blipFill>
        <p:spPr>
          <a:xfrm>
            <a:off x="0" y="0"/>
            <a:ext cx="6475883" cy="6858000"/>
          </a:xfrm>
          <a:prstGeom prst="rect">
            <a:avLst/>
          </a:prstGeom>
        </p:spPr>
      </p:pic>
      <p:pic>
        <p:nvPicPr>
          <p:cNvPr id="5" name="Picture 4">
            <a:extLst>
              <a:ext uri="{FF2B5EF4-FFF2-40B4-BE49-F238E27FC236}">
                <a16:creationId xmlns:a16="http://schemas.microsoft.com/office/drawing/2014/main" id="{2329343C-B5D2-44B0-ABDB-30C6F5B509A9}"/>
              </a:ext>
            </a:extLst>
          </p:cNvPr>
          <p:cNvPicPr>
            <a:picLocks noChangeAspect="1"/>
          </p:cNvPicPr>
          <p:nvPr/>
        </p:nvPicPr>
        <p:blipFill rotWithShape="1">
          <a:blip r:embed="rId3"/>
          <a:srcRect t="7495" b="4227"/>
          <a:stretch/>
        </p:blipFill>
        <p:spPr>
          <a:xfrm>
            <a:off x="-1" y="0"/>
            <a:ext cx="11652845" cy="6858000"/>
          </a:xfrm>
          <a:prstGeom prst="rect">
            <a:avLst/>
          </a:prstGeom>
        </p:spPr>
      </p:pic>
      <p:sp>
        <p:nvSpPr>
          <p:cNvPr id="6" name="Oval 5">
            <a:extLst>
              <a:ext uri="{FF2B5EF4-FFF2-40B4-BE49-F238E27FC236}">
                <a16:creationId xmlns:a16="http://schemas.microsoft.com/office/drawing/2014/main" id="{0CA5F4B6-C843-45C5-AE50-5B22BC87AED2}"/>
              </a:ext>
            </a:extLst>
          </p:cNvPr>
          <p:cNvSpPr/>
          <p:nvPr/>
        </p:nvSpPr>
        <p:spPr>
          <a:xfrm>
            <a:off x="980141" y="2950368"/>
            <a:ext cx="1661459" cy="426337"/>
          </a:xfrm>
          <a:prstGeom prst="ellipse">
            <a:avLst/>
          </a:prstGeom>
          <a:noFill/>
          <a:ln w="508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19636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105B6-7683-4C1F-BC70-52373994C55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7BE5CFE-2D9B-4FA5-A525-7AB48955656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EF79170-5306-4F07-828C-87137BB6A789}"/>
              </a:ext>
            </a:extLst>
          </p:cNvPr>
          <p:cNvPicPr>
            <a:picLocks noChangeAspect="1"/>
          </p:cNvPicPr>
          <p:nvPr/>
        </p:nvPicPr>
        <p:blipFill rotWithShape="1">
          <a:blip r:embed="rId2"/>
          <a:srcRect t="7582" b="4314"/>
          <a:stretch/>
        </p:blipFill>
        <p:spPr>
          <a:xfrm>
            <a:off x="258052" y="0"/>
            <a:ext cx="11675895" cy="6858000"/>
          </a:xfrm>
          <a:prstGeom prst="rect">
            <a:avLst/>
          </a:prstGeom>
        </p:spPr>
      </p:pic>
    </p:spTree>
    <p:extLst>
      <p:ext uri="{BB962C8B-B14F-4D97-AF65-F5344CB8AC3E}">
        <p14:creationId xmlns:p14="http://schemas.microsoft.com/office/powerpoint/2010/main" val="1574343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12374-95B4-4D5C-8E2C-482F9705F92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920A007-7207-4639-8A23-A1B3B35DF34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797D9A6-21AC-43C8-BC06-CE731D1C307F}"/>
              </a:ext>
            </a:extLst>
          </p:cNvPr>
          <p:cNvPicPr>
            <a:picLocks noChangeAspect="1"/>
          </p:cNvPicPr>
          <p:nvPr/>
        </p:nvPicPr>
        <p:blipFill rotWithShape="1">
          <a:blip r:embed="rId2"/>
          <a:srcRect t="7494" b="4314"/>
          <a:stretch/>
        </p:blipFill>
        <p:spPr>
          <a:xfrm>
            <a:off x="-1" y="0"/>
            <a:ext cx="12187858" cy="7165788"/>
          </a:xfrm>
          <a:prstGeom prst="rect">
            <a:avLst/>
          </a:prstGeom>
        </p:spPr>
      </p:pic>
    </p:spTree>
    <p:extLst>
      <p:ext uri="{BB962C8B-B14F-4D97-AF65-F5344CB8AC3E}">
        <p14:creationId xmlns:p14="http://schemas.microsoft.com/office/powerpoint/2010/main" val="3136354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DB6C-85CC-412F-82AC-D021183C4EB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AC39517-F811-48A1-B2E2-3E951078070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1088B9D-A5A2-4216-892B-E2E0AAA27D42}"/>
              </a:ext>
            </a:extLst>
          </p:cNvPr>
          <p:cNvPicPr>
            <a:picLocks noChangeAspect="1"/>
          </p:cNvPicPr>
          <p:nvPr/>
        </p:nvPicPr>
        <p:blipFill rotWithShape="1">
          <a:blip r:embed="rId2"/>
          <a:srcRect t="7582" b="4227"/>
          <a:stretch/>
        </p:blipFill>
        <p:spPr>
          <a:xfrm>
            <a:off x="0" y="0"/>
            <a:ext cx="12192000" cy="7168224"/>
          </a:xfrm>
          <a:prstGeom prst="rect">
            <a:avLst/>
          </a:prstGeom>
        </p:spPr>
      </p:pic>
    </p:spTree>
    <p:extLst>
      <p:ext uri="{BB962C8B-B14F-4D97-AF65-F5344CB8AC3E}">
        <p14:creationId xmlns:p14="http://schemas.microsoft.com/office/powerpoint/2010/main" val="3151601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676F4DE-47BD-4D4D-8D39-B5EB4AC276E6}"/>
              </a:ext>
            </a:extLst>
          </p:cNvPr>
          <p:cNvSpPr>
            <a:spLocks noGrp="1"/>
          </p:cNvSpPr>
          <p:nvPr>
            <p:ph type="title"/>
          </p:nvPr>
        </p:nvSpPr>
        <p:spPr>
          <a:xfrm>
            <a:off x="640079" y="2053641"/>
            <a:ext cx="3669161" cy="2760098"/>
          </a:xfrm>
        </p:spPr>
        <p:txBody>
          <a:bodyPr>
            <a:normAutofit/>
          </a:bodyPr>
          <a:lstStyle/>
          <a:p>
            <a:r>
              <a:rPr lang="en-US" sz="4400">
                <a:solidFill>
                  <a:srgbClr val="FFFFFF"/>
                </a:solidFill>
              </a:rPr>
              <a:t>Hipotesa kedua</a:t>
            </a:r>
          </a:p>
        </p:txBody>
      </p:sp>
      <p:sp>
        <p:nvSpPr>
          <p:cNvPr id="3" name="Content Placeholder 2">
            <a:extLst>
              <a:ext uri="{FF2B5EF4-FFF2-40B4-BE49-F238E27FC236}">
                <a16:creationId xmlns:a16="http://schemas.microsoft.com/office/drawing/2014/main" id="{887EB0A1-2551-4430-A3D5-61A391AE6E7A}"/>
              </a:ext>
            </a:extLst>
          </p:cNvPr>
          <p:cNvSpPr>
            <a:spLocks noGrp="1"/>
          </p:cNvSpPr>
          <p:nvPr>
            <p:ph idx="1"/>
          </p:nvPr>
        </p:nvSpPr>
        <p:spPr>
          <a:xfrm>
            <a:off x="6090574" y="801866"/>
            <a:ext cx="5306084" cy="5230634"/>
          </a:xfrm>
        </p:spPr>
        <p:txBody>
          <a:bodyPr anchor="ctr">
            <a:normAutofit/>
          </a:bodyPr>
          <a:lstStyle/>
          <a:p>
            <a:pPr marL="0" indent="0">
              <a:buNone/>
            </a:pPr>
            <a:r>
              <a:rPr lang="en-US" sz="2400" dirty="0" err="1">
                <a:solidFill>
                  <a:srgbClr val="000000"/>
                </a:solidFill>
              </a:rPr>
              <a:t>Dengan</a:t>
            </a:r>
            <a:r>
              <a:rPr lang="en-US" sz="2400" dirty="0">
                <a:solidFill>
                  <a:srgbClr val="000000"/>
                </a:solidFill>
              </a:rPr>
              <a:t> </a:t>
            </a:r>
            <a:r>
              <a:rPr lang="en-US" sz="2400" dirty="0" err="1">
                <a:solidFill>
                  <a:srgbClr val="000000"/>
                </a:solidFill>
              </a:rPr>
              <a:t>observasi</a:t>
            </a:r>
            <a:r>
              <a:rPr lang="en-US" sz="2400" dirty="0">
                <a:solidFill>
                  <a:srgbClr val="000000"/>
                </a:solidFill>
              </a:rPr>
              <a:t> pada </a:t>
            </a:r>
            <a:r>
              <a:rPr lang="en-US" sz="2400" dirty="0" err="1">
                <a:solidFill>
                  <a:srgbClr val="000000"/>
                </a:solidFill>
              </a:rPr>
              <a:t>bentuk</a:t>
            </a:r>
            <a:r>
              <a:rPr lang="en-US" sz="2400" dirty="0">
                <a:solidFill>
                  <a:srgbClr val="000000"/>
                </a:solidFill>
              </a:rPr>
              <a:t> </a:t>
            </a:r>
            <a:r>
              <a:rPr lang="en-US" sz="2400" dirty="0" err="1">
                <a:solidFill>
                  <a:srgbClr val="000000"/>
                </a:solidFill>
              </a:rPr>
              <a:t>solusinya</a:t>
            </a:r>
            <a:r>
              <a:rPr lang="en-US" sz="2400" dirty="0">
                <a:solidFill>
                  <a:srgbClr val="000000"/>
                </a:solidFill>
              </a:rPr>
              <a:t> yang </a:t>
            </a:r>
            <a:r>
              <a:rPr lang="en-US" sz="2400" dirty="0" err="1">
                <a:solidFill>
                  <a:srgbClr val="000000"/>
                </a:solidFill>
              </a:rPr>
              <a:t>berbentuk</a:t>
            </a:r>
            <a:r>
              <a:rPr lang="en-US" sz="2400" dirty="0">
                <a:solidFill>
                  <a:srgbClr val="000000"/>
                </a:solidFill>
              </a:rPr>
              <a:t> concave polygon </a:t>
            </a:r>
            <a:r>
              <a:rPr lang="en-US" sz="2400" dirty="0" err="1">
                <a:solidFill>
                  <a:srgbClr val="000000"/>
                </a:solidFill>
              </a:rPr>
              <a:t>maka</a:t>
            </a:r>
            <a:r>
              <a:rPr lang="en-US" sz="2400" dirty="0">
                <a:solidFill>
                  <a:srgbClr val="000000"/>
                </a:solidFill>
              </a:rPr>
              <a:t> </a:t>
            </a:r>
            <a:r>
              <a:rPr lang="en-US" sz="2400" dirty="0" err="1">
                <a:solidFill>
                  <a:srgbClr val="000000"/>
                </a:solidFill>
              </a:rPr>
              <a:t>soal</a:t>
            </a:r>
            <a:r>
              <a:rPr lang="en-US" sz="2400" dirty="0">
                <a:solidFill>
                  <a:srgbClr val="000000"/>
                </a:solidFill>
              </a:rPr>
              <a:t> </a:t>
            </a:r>
            <a:r>
              <a:rPr lang="en-US" sz="2400" dirty="0" err="1">
                <a:solidFill>
                  <a:srgbClr val="000000"/>
                </a:solidFill>
              </a:rPr>
              <a:t>tersebut</a:t>
            </a:r>
            <a:r>
              <a:rPr lang="en-US" sz="2400" dirty="0">
                <a:solidFill>
                  <a:srgbClr val="000000"/>
                </a:solidFill>
              </a:rPr>
              <a:t> </a:t>
            </a:r>
            <a:r>
              <a:rPr lang="en-US" sz="2400" dirty="0" err="1">
                <a:solidFill>
                  <a:srgbClr val="000000"/>
                </a:solidFill>
              </a:rPr>
              <a:t>dapat</a:t>
            </a:r>
            <a:r>
              <a:rPr lang="en-US" sz="2400" dirty="0">
                <a:solidFill>
                  <a:srgbClr val="000000"/>
                </a:solidFill>
              </a:rPr>
              <a:t> </a:t>
            </a:r>
            <a:r>
              <a:rPr lang="en-US" sz="2400" dirty="0" err="1">
                <a:solidFill>
                  <a:srgbClr val="000000"/>
                </a:solidFill>
              </a:rPr>
              <a:t>diselesaikan</a:t>
            </a:r>
            <a:r>
              <a:rPr lang="en-US" sz="2400" dirty="0">
                <a:solidFill>
                  <a:srgbClr val="000000"/>
                </a:solidFill>
              </a:rPr>
              <a:t> </a:t>
            </a:r>
            <a:r>
              <a:rPr lang="en-US" sz="2400" dirty="0" err="1">
                <a:solidFill>
                  <a:srgbClr val="000000"/>
                </a:solidFill>
              </a:rPr>
              <a:t>dengan</a:t>
            </a:r>
            <a:r>
              <a:rPr lang="en-US" sz="2400" dirty="0">
                <a:solidFill>
                  <a:srgbClr val="000000"/>
                </a:solidFill>
              </a:rPr>
              <a:t> </a:t>
            </a:r>
            <a:r>
              <a:rPr lang="en-US" sz="2400" dirty="0" err="1">
                <a:solidFill>
                  <a:srgbClr val="000000"/>
                </a:solidFill>
              </a:rPr>
              <a:t>algoritma</a:t>
            </a:r>
            <a:r>
              <a:rPr lang="en-US" sz="2400" dirty="0">
                <a:solidFill>
                  <a:srgbClr val="000000"/>
                </a:solidFill>
              </a:rPr>
              <a:t> concave hull.</a:t>
            </a:r>
          </a:p>
        </p:txBody>
      </p:sp>
    </p:spTree>
    <p:extLst>
      <p:ext uri="{BB962C8B-B14F-4D97-AF65-F5344CB8AC3E}">
        <p14:creationId xmlns:p14="http://schemas.microsoft.com/office/powerpoint/2010/main" val="520643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B71E8-CB38-4BCF-86E2-B801CE5BD19F}"/>
              </a:ext>
            </a:extLst>
          </p:cNvPr>
          <p:cNvSpPr>
            <a:spLocks noGrp="1"/>
          </p:cNvSpPr>
          <p:nvPr>
            <p:ph type="title"/>
          </p:nvPr>
        </p:nvSpPr>
        <p:spPr/>
        <p:txBody>
          <a:bodyPr/>
          <a:lstStyle/>
          <a:p>
            <a:r>
              <a:rPr lang="en-US" dirty="0" err="1"/>
              <a:t>Perjalanan</a:t>
            </a:r>
            <a:r>
              <a:rPr lang="en-US" dirty="0"/>
              <a:t> </a:t>
            </a:r>
          </a:p>
        </p:txBody>
      </p:sp>
      <p:sp>
        <p:nvSpPr>
          <p:cNvPr id="3" name="Content Placeholder 2">
            <a:extLst>
              <a:ext uri="{FF2B5EF4-FFF2-40B4-BE49-F238E27FC236}">
                <a16:creationId xmlns:a16="http://schemas.microsoft.com/office/drawing/2014/main" id="{FC87F4C0-BF72-4831-A601-F6D3C51E49B5}"/>
              </a:ext>
            </a:extLst>
          </p:cNvPr>
          <p:cNvSpPr>
            <a:spLocks noGrp="1"/>
          </p:cNvSpPr>
          <p:nvPr>
            <p:ph idx="1"/>
          </p:nvPr>
        </p:nvSpPr>
        <p:spPr>
          <a:xfrm>
            <a:off x="770709" y="1825625"/>
            <a:ext cx="10718073" cy="4351338"/>
          </a:xfrm>
        </p:spPr>
        <p:txBody>
          <a:bodyPr/>
          <a:lstStyle/>
          <a:p>
            <a:r>
              <a:rPr lang="en-US" dirty="0" err="1"/>
              <a:t>Februari</a:t>
            </a:r>
            <a:r>
              <a:rPr lang="en-US" dirty="0"/>
              <a:t> 2018 : </a:t>
            </a:r>
            <a:r>
              <a:rPr lang="en-US" dirty="0" err="1"/>
              <a:t>mengambil</a:t>
            </a:r>
            <a:r>
              <a:rPr lang="en-US" dirty="0"/>
              <a:t> </a:t>
            </a:r>
            <a:r>
              <a:rPr lang="en-US" dirty="0" err="1"/>
              <a:t>kelas</a:t>
            </a:r>
            <a:r>
              <a:rPr lang="en-US" dirty="0"/>
              <a:t> PAA2, </a:t>
            </a:r>
            <a:r>
              <a:rPr lang="en-US" dirty="0" err="1"/>
              <a:t>mencari</a:t>
            </a:r>
            <a:r>
              <a:rPr lang="en-US" dirty="0"/>
              <a:t> </a:t>
            </a:r>
            <a:r>
              <a:rPr lang="en-US" dirty="0" err="1"/>
              <a:t>soal</a:t>
            </a:r>
            <a:r>
              <a:rPr lang="en-US" dirty="0"/>
              <a:t> untuk </a:t>
            </a:r>
            <a:r>
              <a:rPr lang="en-US" dirty="0" err="1"/>
              <a:t>dijadikan</a:t>
            </a:r>
            <a:r>
              <a:rPr lang="en-US" dirty="0"/>
              <a:t> TA</a:t>
            </a:r>
          </a:p>
          <a:p>
            <a:r>
              <a:rPr lang="en-US" dirty="0" err="1"/>
              <a:t>Maret</a:t>
            </a:r>
            <a:r>
              <a:rPr lang="en-US" dirty="0"/>
              <a:t> 2018 : </a:t>
            </a:r>
            <a:r>
              <a:rPr lang="en-US" dirty="0" err="1"/>
              <a:t>Mendapat</a:t>
            </a:r>
            <a:r>
              <a:rPr lang="en-US" dirty="0"/>
              <a:t> </a:t>
            </a:r>
            <a:r>
              <a:rPr lang="en-US" dirty="0" err="1"/>
              <a:t>Topik</a:t>
            </a:r>
            <a:r>
              <a:rPr lang="en-US" dirty="0"/>
              <a:t> Guess the convex polygon UVA OJ</a:t>
            </a:r>
          </a:p>
          <a:p>
            <a:r>
              <a:rPr lang="en-US" dirty="0"/>
              <a:t>Mei 2018 : </a:t>
            </a:r>
            <a:r>
              <a:rPr lang="en-US" dirty="0" err="1"/>
              <a:t>mencari</a:t>
            </a:r>
            <a:r>
              <a:rPr lang="en-US" dirty="0"/>
              <a:t> </a:t>
            </a:r>
            <a:r>
              <a:rPr lang="en-US" dirty="0" err="1"/>
              <a:t>literatur</a:t>
            </a:r>
            <a:r>
              <a:rPr lang="en-US" dirty="0"/>
              <a:t> dan </a:t>
            </a:r>
            <a:r>
              <a:rPr lang="en-US" dirty="0" err="1"/>
              <a:t>mencoba</a:t>
            </a:r>
            <a:r>
              <a:rPr lang="en-US" dirty="0"/>
              <a:t> </a:t>
            </a:r>
            <a:r>
              <a:rPr lang="en-US" dirty="0" err="1"/>
              <a:t>mengerjakan</a:t>
            </a:r>
            <a:r>
              <a:rPr lang="en-US" dirty="0"/>
              <a:t> </a:t>
            </a:r>
            <a:r>
              <a:rPr lang="en-US" dirty="0" err="1"/>
              <a:t>soal</a:t>
            </a:r>
            <a:r>
              <a:rPr lang="en-US" dirty="0"/>
              <a:t> </a:t>
            </a:r>
            <a:r>
              <a:rPr lang="en-US" dirty="0" err="1"/>
              <a:t>tersebut</a:t>
            </a:r>
            <a:endParaRPr lang="en-US" dirty="0"/>
          </a:p>
          <a:p>
            <a:r>
              <a:rPr lang="en-US" dirty="0" err="1"/>
              <a:t>Maret</a:t>
            </a:r>
            <a:r>
              <a:rPr lang="en-US" dirty="0"/>
              <a:t> 2019 : </a:t>
            </a:r>
            <a:r>
              <a:rPr lang="en-US" dirty="0" err="1"/>
              <a:t>mengganti</a:t>
            </a:r>
            <a:r>
              <a:rPr lang="en-US" dirty="0"/>
              <a:t> </a:t>
            </a:r>
            <a:r>
              <a:rPr lang="en-US" dirty="0" err="1"/>
              <a:t>topik</a:t>
            </a:r>
            <a:r>
              <a:rPr lang="en-US" dirty="0"/>
              <a:t> TA </a:t>
            </a:r>
            <a:r>
              <a:rPr lang="en-US" dirty="0" err="1"/>
              <a:t>menjadi</a:t>
            </a:r>
            <a:r>
              <a:rPr lang="en-US" dirty="0"/>
              <a:t> LL and </a:t>
            </a:r>
            <a:r>
              <a:rPr lang="en-US" dirty="0" err="1"/>
              <a:t>ErBao</a:t>
            </a:r>
            <a:r>
              <a:rPr lang="en-US" dirty="0"/>
              <a:t> SPOJ</a:t>
            </a:r>
          </a:p>
          <a:p>
            <a:r>
              <a:rPr lang="en-US" dirty="0"/>
              <a:t>Mei 2019 : </a:t>
            </a:r>
            <a:r>
              <a:rPr lang="en-US" dirty="0" err="1"/>
              <a:t>mencari</a:t>
            </a:r>
            <a:r>
              <a:rPr lang="en-US" dirty="0"/>
              <a:t> </a:t>
            </a:r>
            <a:r>
              <a:rPr lang="en-US" dirty="0" err="1"/>
              <a:t>literatur</a:t>
            </a:r>
            <a:r>
              <a:rPr lang="en-US" dirty="0"/>
              <a:t> yang </a:t>
            </a:r>
            <a:r>
              <a:rPr lang="en-US" dirty="0" err="1"/>
              <a:t>berguna</a:t>
            </a:r>
            <a:endParaRPr lang="en-US" dirty="0"/>
          </a:p>
          <a:p>
            <a:r>
              <a:rPr lang="en-US" dirty="0"/>
              <a:t>22 </a:t>
            </a:r>
            <a:r>
              <a:rPr lang="en-US" dirty="0" err="1"/>
              <a:t>Oktober</a:t>
            </a:r>
            <a:r>
              <a:rPr lang="en-US" dirty="0"/>
              <a:t> 2019 : </a:t>
            </a:r>
            <a:r>
              <a:rPr lang="en-US" dirty="0" err="1"/>
              <a:t>mendapat</a:t>
            </a:r>
            <a:r>
              <a:rPr lang="en-US" dirty="0"/>
              <a:t> verdict Accepted</a:t>
            </a:r>
          </a:p>
        </p:txBody>
      </p:sp>
    </p:spTree>
    <p:extLst>
      <p:ext uri="{BB962C8B-B14F-4D97-AF65-F5344CB8AC3E}">
        <p14:creationId xmlns:p14="http://schemas.microsoft.com/office/powerpoint/2010/main" val="33266651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25E70B3-3E54-4C2C-93A4-6B78C1F25B94}"/>
              </a:ext>
            </a:extLst>
          </p:cNvPr>
          <p:cNvSpPr>
            <a:spLocks noGrp="1"/>
          </p:cNvSpPr>
          <p:nvPr>
            <p:ph type="title"/>
          </p:nvPr>
        </p:nvSpPr>
        <p:spPr>
          <a:xfrm>
            <a:off x="1179226" y="826680"/>
            <a:ext cx="9833548" cy="1325563"/>
          </a:xfrm>
        </p:spPr>
        <p:txBody>
          <a:bodyPr>
            <a:normAutofit/>
          </a:bodyPr>
          <a:lstStyle/>
          <a:p>
            <a:pPr algn="ctr"/>
            <a:r>
              <a:rPr lang="el-GR" sz="4000" dirty="0">
                <a:solidFill>
                  <a:srgbClr val="FFFFFF"/>
                </a:solidFill>
              </a:rPr>
              <a:t>α</a:t>
            </a:r>
            <a:r>
              <a:rPr lang="en-US" sz="4000" dirty="0">
                <a:solidFill>
                  <a:srgbClr val="FFFFFF"/>
                </a:solidFill>
              </a:rPr>
              <a:t>-Concave Hull</a:t>
            </a:r>
          </a:p>
        </p:txBody>
      </p:sp>
      <p:sp>
        <p:nvSpPr>
          <p:cNvPr id="3" name="Content Placeholder 2">
            <a:extLst>
              <a:ext uri="{FF2B5EF4-FFF2-40B4-BE49-F238E27FC236}">
                <a16:creationId xmlns:a16="http://schemas.microsoft.com/office/drawing/2014/main" id="{6DA6D65D-A959-40BF-A051-A273A4B2EAC7}"/>
              </a:ext>
            </a:extLst>
          </p:cNvPr>
          <p:cNvSpPr>
            <a:spLocks noGrp="1"/>
          </p:cNvSpPr>
          <p:nvPr>
            <p:ph idx="1"/>
          </p:nvPr>
        </p:nvSpPr>
        <p:spPr>
          <a:xfrm>
            <a:off x="6298442" y="3092970"/>
            <a:ext cx="4714332" cy="2693976"/>
          </a:xfrm>
        </p:spPr>
        <p:txBody>
          <a:bodyPr>
            <a:normAutofit/>
          </a:bodyPr>
          <a:lstStyle/>
          <a:p>
            <a:pPr marL="0" indent="0">
              <a:buNone/>
            </a:pPr>
            <a:r>
              <a:rPr lang="en-US" sz="2000" dirty="0" err="1">
                <a:solidFill>
                  <a:srgbClr val="000000"/>
                </a:solidFill>
              </a:rPr>
              <a:t>Mencari</a:t>
            </a:r>
            <a:r>
              <a:rPr lang="en-US" sz="2000" dirty="0">
                <a:solidFill>
                  <a:srgbClr val="000000"/>
                </a:solidFill>
              </a:rPr>
              <a:t> convex hull </a:t>
            </a:r>
            <a:r>
              <a:rPr lang="en-US" sz="2000" dirty="0" err="1">
                <a:solidFill>
                  <a:srgbClr val="000000"/>
                </a:solidFill>
              </a:rPr>
              <a:t>dengan</a:t>
            </a:r>
            <a:r>
              <a:rPr lang="en-US" sz="2000" dirty="0">
                <a:solidFill>
                  <a:srgbClr val="000000"/>
                </a:solidFill>
              </a:rPr>
              <a:t> </a:t>
            </a:r>
            <a:r>
              <a:rPr lang="en-US" sz="2000" dirty="0" err="1">
                <a:solidFill>
                  <a:srgbClr val="000000"/>
                </a:solidFill>
              </a:rPr>
              <a:t>toleransi</a:t>
            </a:r>
            <a:r>
              <a:rPr lang="en-US" sz="2000" dirty="0">
                <a:solidFill>
                  <a:srgbClr val="000000"/>
                </a:solidFill>
              </a:rPr>
              <a:t> </a:t>
            </a:r>
            <a:r>
              <a:rPr lang="en-US" sz="2000" dirty="0" err="1">
                <a:solidFill>
                  <a:srgbClr val="000000"/>
                </a:solidFill>
              </a:rPr>
              <a:t>sudut</a:t>
            </a:r>
            <a:r>
              <a:rPr lang="en-US" sz="2000" dirty="0">
                <a:solidFill>
                  <a:srgbClr val="000000"/>
                </a:solidFill>
              </a:rPr>
              <a:t> yang concave </a:t>
            </a:r>
            <a:r>
              <a:rPr lang="en-US" sz="2000" dirty="0" err="1">
                <a:solidFill>
                  <a:srgbClr val="000000"/>
                </a:solidFill>
              </a:rPr>
              <a:t>sebesar</a:t>
            </a:r>
            <a:r>
              <a:rPr lang="en-US" sz="2000" dirty="0">
                <a:solidFill>
                  <a:srgbClr val="000000"/>
                </a:solidFill>
              </a:rPr>
              <a:t> 180 + </a:t>
            </a:r>
            <a:r>
              <a:rPr lang="el-GR" sz="2000" dirty="0">
                <a:solidFill>
                  <a:srgbClr val="000000"/>
                </a:solidFill>
              </a:rPr>
              <a:t>α</a:t>
            </a:r>
            <a:r>
              <a:rPr lang="en-US" sz="2000" dirty="0">
                <a:solidFill>
                  <a:srgbClr val="000000"/>
                </a:solidFill>
              </a:rPr>
              <a:t> </a:t>
            </a:r>
          </a:p>
        </p:txBody>
      </p:sp>
      <p:pic>
        <p:nvPicPr>
          <p:cNvPr id="1026" name="Picture 2" descr="Image result for alpha concave hull">
            <a:extLst>
              <a:ext uri="{FF2B5EF4-FFF2-40B4-BE49-F238E27FC236}">
                <a16:creationId xmlns:a16="http://schemas.microsoft.com/office/drawing/2014/main" id="{8574C76B-4A90-447F-81D4-7269440420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796" y="2666419"/>
            <a:ext cx="4827763" cy="36549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236D1D8-469C-4AFA-B69D-4042ECCA723C}"/>
              </a:ext>
            </a:extLst>
          </p:cNvPr>
          <p:cNvSpPr txBox="1"/>
          <p:nvPr/>
        </p:nvSpPr>
        <p:spPr>
          <a:xfrm>
            <a:off x="6298442" y="4637728"/>
            <a:ext cx="5420694" cy="646331"/>
          </a:xfrm>
          <a:prstGeom prst="rect">
            <a:avLst/>
          </a:prstGeom>
          <a:noFill/>
        </p:spPr>
        <p:txBody>
          <a:bodyPr wrap="square" rtlCol="0">
            <a:spAutoFit/>
          </a:bodyPr>
          <a:lstStyle/>
          <a:p>
            <a:r>
              <a:rPr lang="en-US" dirty="0" err="1"/>
              <a:t>Permasalahan</a:t>
            </a:r>
            <a:r>
              <a:rPr lang="en-US" dirty="0"/>
              <a:t> : </a:t>
            </a:r>
            <a:r>
              <a:rPr lang="en-US" dirty="0" err="1"/>
              <a:t>tidak</a:t>
            </a:r>
            <a:r>
              <a:rPr lang="en-US" dirty="0"/>
              <a:t> bisa </a:t>
            </a:r>
            <a:r>
              <a:rPr lang="en-US" dirty="0" err="1"/>
              <a:t>mengubah</a:t>
            </a:r>
            <a:r>
              <a:rPr lang="en-US" dirty="0"/>
              <a:t> polygon </a:t>
            </a:r>
            <a:r>
              <a:rPr lang="en-US" dirty="0" err="1"/>
              <a:t>luar</a:t>
            </a:r>
            <a:r>
              <a:rPr lang="en-US" dirty="0"/>
              <a:t> 	           </a:t>
            </a:r>
            <a:r>
              <a:rPr lang="en-US" dirty="0" err="1"/>
              <a:t>menjadi</a:t>
            </a:r>
            <a:r>
              <a:rPr lang="en-US" dirty="0"/>
              <a:t> </a:t>
            </a:r>
            <a:r>
              <a:rPr lang="en-US" dirty="0" err="1"/>
              <a:t>batasan</a:t>
            </a:r>
            <a:r>
              <a:rPr lang="en-US" dirty="0"/>
              <a:t> </a:t>
            </a:r>
            <a:r>
              <a:rPr lang="en-US" dirty="0" err="1"/>
              <a:t>sudut</a:t>
            </a:r>
            <a:r>
              <a:rPr lang="en-US" dirty="0"/>
              <a:t>.</a:t>
            </a:r>
          </a:p>
        </p:txBody>
      </p:sp>
      <p:sp>
        <p:nvSpPr>
          <p:cNvPr id="9" name="Rectangle 8">
            <a:extLst>
              <a:ext uri="{FF2B5EF4-FFF2-40B4-BE49-F238E27FC236}">
                <a16:creationId xmlns:a16="http://schemas.microsoft.com/office/drawing/2014/main" id="{D29B63CB-370D-460A-AAB1-F1EA915ADA6F}"/>
              </a:ext>
            </a:extLst>
          </p:cNvPr>
          <p:cNvSpPr/>
          <p:nvPr/>
        </p:nvSpPr>
        <p:spPr>
          <a:xfrm>
            <a:off x="171278" y="6488668"/>
            <a:ext cx="4547655" cy="307777"/>
          </a:xfrm>
          <a:prstGeom prst="rect">
            <a:avLst/>
          </a:prstGeom>
        </p:spPr>
        <p:txBody>
          <a:bodyPr wrap="none">
            <a:spAutoFit/>
          </a:bodyPr>
          <a:lstStyle/>
          <a:p>
            <a:r>
              <a:rPr lang="en-US" sz="1400" dirty="0"/>
              <a:t>Source: Alpha-Concave Hull, a Generalization of Convex Hull</a:t>
            </a:r>
          </a:p>
        </p:txBody>
      </p:sp>
    </p:spTree>
    <p:extLst>
      <p:ext uri="{BB962C8B-B14F-4D97-AF65-F5344CB8AC3E}">
        <p14:creationId xmlns:p14="http://schemas.microsoft.com/office/powerpoint/2010/main" val="425113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E9377DA-71D5-4CAB-AD8E-2007B97F70AE}"/>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rPr>
              <a:t>KNN Concave Hull</a:t>
            </a:r>
          </a:p>
        </p:txBody>
      </p:sp>
      <p:sp>
        <p:nvSpPr>
          <p:cNvPr id="3" name="Content Placeholder 2">
            <a:extLst>
              <a:ext uri="{FF2B5EF4-FFF2-40B4-BE49-F238E27FC236}">
                <a16:creationId xmlns:a16="http://schemas.microsoft.com/office/drawing/2014/main" id="{0C18D9C4-6706-40F7-9E3D-2307206D19FF}"/>
              </a:ext>
            </a:extLst>
          </p:cNvPr>
          <p:cNvSpPr>
            <a:spLocks noGrp="1"/>
          </p:cNvSpPr>
          <p:nvPr>
            <p:ph idx="1"/>
          </p:nvPr>
        </p:nvSpPr>
        <p:spPr>
          <a:xfrm>
            <a:off x="5138382" y="3092970"/>
            <a:ext cx="5874392" cy="2693976"/>
          </a:xfrm>
        </p:spPr>
        <p:txBody>
          <a:bodyPr>
            <a:normAutofit/>
          </a:bodyPr>
          <a:lstStyle/>
          <a:p>
            <a:pPr marL="0" indent="0">
              <a:buNone/>
            </a:pPr>
            <a:r>
              <a:rPr lang="en-US" sz="2000" dirty="0" err="1">
                <a:solidFill>
                  <a:srgbClr val="000000"/>
                </a:solidFill>
              </a:rPr>
              <a:t>Mencari</a:t>
            </a:r>
            <a:r>
              <a:rPr lang="en-US" sz="2000" dirty="0">
                <a:solidFill>
                  <a:srgbClr val="000000"/>
                </a:solidFill>
              </a:rPr>
              <a:t> concave hull </a:t>
            </a:r>
            <a:r>
              <a:rPr lang="en-US" sz="2000" dirty="0" err="1">
                <a:solidFill>
                  <a:srgbClr val="000000"/>
                </a:solidFill>
              </a:rPr>
              <a:t>berdasarkan</a:t>
            </a:r>
            <a:r>
              <a:rPr lang="en-US" sz="2000" dirty="0">
                <a:solidFill>
                  <a:srgbClr val="000000"/>
                </a:solidFill>
              </a:rPr>
              <a:t> </a:t>
            </a:r>
            <a:r>
              <a:rPr lang="en-US" sz="2000" dirty="0" err="1">
                <a:solidFill>
                  <a:srgbClr val="000000"/>
                </a:solidFill>
              </a:rPr>
              <a:t>tetangga</a:t>
            </a:r>
            <a:r>
              <a:rPr lang="en-US" sz="2000" dirty="0">
                <a:solidFill>
                  <a:srgbClr val="000000"/>
                </a:solidFill>
              </a:rPr>
              <a:t> </a:t>
            </a:r>
            <a:r>
              <a:rPr lang="en-US" sz="2000" dirty="0" err="1">
                <a:solidFill>
                  <a:srgbClr val="000000"/>
                </a:solidFill>
              </a:rPr>
              <a:t>terdekatnya</a:t>
            </a:r>
            <a:endParaRPr lang="en-US" sz="2000" dirty="0">
              <a:solidFill>
                <a:srgbClr val="000000"/>
              </a:solidFill>
            </a:endParaRPr>
          </a:p>
        </p:txBody>
      </p:sp>
      <p:pic>
        <p:nvPicPr>
          <p:cNvPr id="2050" name="Picture 2" descr="Image result for knn concave hull">
            <a:extLst>
              <a:ext uri="{FF2B5EF4-FFF2-40B4-BE49-F238E27FC236}">
                <a16:creationId xmlns:a16="http://schemas.microsoft.com/office/drawing/2014/main" id="{C305F792-05D8-4CC2-A7C3-3401E1497F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0905" y="2753936"/>
            <a:ext cx="3454198" cy="37502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8D391C9-1BB3-4D91-A5D9-863EB5522054}"/>
              </a:ext>
            </a:extLst>
          </p:cNvPr>
          <p:cNvSpPr txBox="1"/>
          <p:nvPr/>
        </p:nvSpPr>
        <p:spPr>
          <a:xfrm>
            <a:off x="5140646" y="4326340"/>
            <a:ext cx="4644799" cy="646331"/>
          </a:xfrm>
          <a:prstGeom prst="rect">
            <a:avLst/>
          </a:prstGeom>
          <a:noFill/>
        </p:spPr>
        <p:txBody>
          <a:bodyPr wrap="square" rtlCol="0">
            <a:spAutoFit/>
          </a:bodyPr>
          <a:lstStyle/>
          <a:p>
            <a:r>
              <a:rPr lang="en-US" dirty="0" err="1"/>
              <a:t>Permasahalan</a:t>
            </a:r>
            <a:r>
              <a:rPr lang="en-US" dirty="0"/>
              <a:t> : </a:t>
            </a:r>
            <a:r>
              <a:rPr lang="en-US" dirty="0" err="1"/>
              <a:t>tidak</a:t>
            </a:r>
            <a:r>
              <a:rPr lang="en-US" dirty="0"/>
              <a:t> bisa </a:t>
            </a:r>
            <a:r>
              <a:rPr lang="en-US" dirty="0" err="1"/>
              <a:t>memasukan</a:t>
            </a:r>
            <a:r>
              <a:rPr lang="en-US" dirty="0"/>
              <a:t> </a:t>
            </a:r>
            <a:r>
              <a:rPr lang="en-US" dirty="0" err="1"/>
              <a:t>titik</a:t>
            </a:r>
            <a:r>
              <a:rPr lang="en-US" dirty="0"/>
              <a:t> atau Batasan </a:t>
            </a:r>
            <a:r>
              <a:rPr lang="en-US" dirty="0" err="1"/>
              <a:t>dari</a:t>
            </a:r>
            <a:r>
              <a:rPr lang="en-US" dirty="0"/>
              <a:t> polygon </a:t>
            </a:r>
            <a:r>
              <a:rPr lang="en-US" dirty="0" err="1"/>
              <a:t>luar</a:t>
            </a:r>
            <a:endParaRPr lang="en-US" dirty="0"/>
          </a:p>
        </p:txBody>
      </p:sp>
      <p:sp>
        <p:nvSpPr>
          <p:cNvPr id="9" name="Rectangle 8">
            <a:extLst>
              <a:ext uri="{FF2B5EF4-FFF2-40B4-BE49-F238E27FC236}">
                <a16:creationId xmlns:a16="http://schemas.microsoft.com/office/drawing/2014/main" id="{E9F48B27-83CD-4FF3-8DBE-C770D31BED52}"/>
              </a:ext>
            </a:extLst>
          </p:cNvPr>
          <p:cNvSpPr/>
          <p:nvPr/>
        </p:nvSpPr>
        <p:spPr>
          <a:xfrm>
            <a:off x="171278" y="6488668"/>
            <a:ext cx="8720208" cy="307777"/>
          </a:xfrm>
          <a:prstGeom prst="rect">
            <a:avLst/>
          </a:prstGeom>
        </p:spPr>
        <p:txBody>
          <a:bodyPr wrap="none">
            <a:spAutoFit/>
          </a:bodyPr>
          <a:lstStyle/>
          <a:p>
            <a:r>
              <a:rPr lang="en-US" sz="1400" dirty="0"/>
              <a:t>Source: Concave hull: A k-nearest </a:t>
            </a:r>
            <a:r>
              <a:rPr lang="en-US" sz="1400" dirty="0" err="1"/>
              <a:t>neighbours</a:t>
            </a:r>
            <a:r>
              <a:rPr lang="en-US" sz="1400" dirty="0"/>
              <a:t> approach for the computation of the region occupied by a set of points.</a:t>
            </a:r>
          </a:p>
        </p:txBody>
      </p:sp>
    </p:spTree>
    <p:extLst>
      <p:ext uri="{BB962C8B-B14F-4D97-AF65-F5344CB8AC3E}">
        <p14:creationId xmlns:p14="http://schemas.microsoft.com/office/powerpoint/2010/main" val="1200535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676F4DE-47BD-4D4D-8D39-B5EB4AC276E6}"/>
              </a:ext>
            </a:extLst>
          </p:cNvPr>
          <p:cNvSpPr>
            <a:spLocks noGrp="1"/>
          </p:cNvSpPr>
          <p:nvPr>
            <p:ph type="title"/>
          </p:nvPr>
        </p:nvSpPr>
        <p:spPr>
          <a:xfrm>
            <a:off x="640079" y="2053641"/>
            <a:ext cx="3669161" cy="2760098"/>
          </a:xfrm>
        </p:spPr>
        <p:txBody>
          <a:bodyPr>
            <a:normAutofit/>
          </a:bodyPr>
          <a:lstStyle/>
          <a:p>
            <a:r>
              <a:rPr lang="en-US" sz="4400" dirty="0" err="1">
                <a:solidFill>
                  <a:srgbClr val="FFFFFF"/>
                </a:solidFill>
              </a:rPr>
              <a:t>Hipotesa</a:t>
            </a:r>
            <a:r>
              <a:rPr lang="en-US" sz="4400" dirty="0">
                <a:solidFill>
                  <a:srgbClr val="FFFFFF"/>
                </a:solidFill>
              </a:rPr>
              <a:t> </a:t>
            </a:r>
            <a:r>
              <a:rPr lang="en-US" sz="4400" dirty="0" err="1">
                <a:solidFill>
                  <a:srgbClr val="FFFFFF"/>
                </a:solidFill>
              </a:rPr>
              <a:t>Ketiga</a:t>
            </a:r>
            <a:endParaRPr lang="en-US" sz="4400" dirty="0">
              <a:solidFill>
                <a:srgbClr val="FFFFFF"/>
              </a:solidFill>
            </a:endParaRPr>
          </a:p>
        </p:txBody>
      </p:sp>
      <p:sp>
        <p:nvSpPr>
          <p:cNvPr id="3" name="Content Placeholder 2">
            <a:extLst>
              <a:ext uri="{FF2B5EF4-FFF2-40B4-BE49-F238E27FC236}">
                <a16:creationId xmlns:a16="http://schemas.microsoft.com/office/drawing/2014/main" id="{887EB0A1-2551-4430-A3D5-61A391AE6E7A}"/>
              </a:ext>
            </a:extLst>
          </p:cNvPr>
          <p:cNvSpPr>
            <a:spLocks noGrp="1"/>
          </p:cNvSpPr>
          <p:nvPr>
            <p:ph idx="1"/>
          </p:nvPr>
        </p:nvSpPr>
        <p:spPr>
          <a:xfrm>
            <a:off x="6090574" y="801866"/>
            <a:ext cx="5306084" cy="5230634"/>
          </a:xfrm>
        </p:spPr>
        <p:txBody>
          <a:bodyPr anchor="ctr">
            <a:normAutofit/>
          </a:bodyPr>
          <a:lstStyle/>
          <a:p>
            <a:pPr marL="0" indent="0">
              <a:buNone/>
            </a:pPr>
            <a:r>
              <a:rPr lang="en-US" sz="2400">
                <a:solidFill>
                  <a:srgbClr val="000000"/>
                </a:solidFill>
              </a:rPr>
              <a:t>Dikarenakan</a:t>
            </a:r>
            <a:r>
              <a:rPr lang="en-US" sz="2400" dirty="0">
                <a:solidFill>
                  <a:srgbClr val="000000"/>
                </a:solidFill>
              </a:rPr>
              <a:t> </a:t>
            </a:r>
            <a:r>
              <a:rPr lang="en-US" sz="2400">
                <a:solidFill>
                  <a:srgbClr val="000000"/>
                </a:solidFill>
              </a:rPr>
              <a:t>semua</a:t>
            </a:r>
            <a:r>
              <a:rPr lang="en-US" sz="2400" dirty="0">
                <a:solidFill>
                  <a:srgbClr val="000000"/>
                </a:solidFill>
              </a:rPr>
              <a:t> </a:t>
            </a:r>
            <a:r>
              <a:rPr lang="en-US" sz="2400">
                <a:solidFill>
                  <a:srgbClr val="000000"/>
                </a:solidFill>
              </a:rPr>
              <a:t>titik</a:t>
            </a:r>
            <a:r>
              <a:rPr lang="en-US" sz="2400" dirty="0">
                <a:solidFill>
                  <a:srgbClr val="000000"/>
                </a:solidFill>
              </a:rPr>
              <a:t> </a:t>
            </a:r>
            <a:r>
              <a:rPr lang="en-US" sz="2400">
                <a:solidFill>
                  <a:srgbClr val="000000"/>
                </a:solidFill>
              </a:rPr>
              <a:t>berada</a:t>
            </a:r>
            <a:r>
              <a:rPr lang="en-US" sz="2400" dirty="0">
                <a:solidFill>
                  <a:srgbClr val="000000"/>
                </a:solidFill>
              </a:rPr>
              <a:t> di </a:t>
            </a:r>
            <a:r>
              <a:rPr lang="en-US" sz="2400">
                <a:solidFill>
                  <a:srgbClr val="000000"/>
                </a:solidFill>
              </a:rPr>
              <a:t>dalam</a:t>
            </a:r>
            <a:r>
              <a:rPr lang="en-US" sz="2400" dirty="0">
                <a:solidFill>
                  <a:srgbClr val="000000"/>
                </a:solidFill>
              </a:rPr>
              <a:t> polygon, </a:t>
            </a:r>
            <a:r>
              <a:rPr lang="en-US" sz="2400">
                <a:solidFill>
                  <a:srgbClr val="000000"/>
                </a:solidFill>
              </a:rPr>
              <a:t>maka</a:t>
            </a:r>
            <a:r>
              <a:rPr lang="en-US" sz="2400" dirty="0">
                <a:solidFill>
                  <a:srgbClr val="000000"/>
                </a:solidFill>
              </a:rPr>
              <a:t> polygon </a:t>
            </a:r>
            <a:r>
              <a:rPr lang="en-US" sz="2400">
                <a:solidFill>
                  <a:srgbClr val="000000"/>
                </a:solidFill>
              </a:rPr>
              <a:t>terkecil</a:t>
            </a:r>
            <a:r>
              <a:rPr lang="en-US" sz="2400" dirty="0">
                <a:solidFill>
                  <a:srgbClr val="000000"/>
                </a:solidFill>
              </a:rPr>
              <a:t> yang </a:t>
            </a:r>
            <a:r>
              <a:rPr lang="en-US" sz="2400">
                <a:solidFill>
                  <a:srgbClr val="000000"/>
                </a:solidFill>
              </a:rPr>
              <a:t>memuat</a:t>
            </a:r>
            <a:r>
              <a:rPr lang="en-US" sz="2400" dirty="0">
                <a:solidFill>
                  <a:srgbClr val="000000"/>
                </a:solidFill>
              </a:rPr>
              <a:t> </a:t>
            </a:r>
            <a:r>
              <a:rPr lang="en-US" sz="2400">
                <a:solidFill>
                  <a:srgbClr val="000000"/>
                </a:solidFill>
              </a:rPr>
              <a:t>semua</a:t>
            </a:r>
            <a:r>
              <a:rPr lang="en-US" sz="2400" dirty="0">
                <a:solidFill>
                  <a:srgbClr val="000000"/>
                </a:solidFill>
              </a:rPr>
              <a:t> </a:t>
            </a:r>
            <a:r>
              <a:rPr lang="en-US" sz="2400">
                <a:solidFill>
                  <a:srgbClr val="000000"/>
                </a:solidFill>
              </a:rPr>
              <a:t>titik</a:t>
            </a:r>
            <a:r>
              <a:rPr lang="en-US" sz="2400" dirty="0">
                <a:solidFill>
                  <a:srgbClr val="000000"/>
                </a:solidFill>
              </a:rPr>
              <a:t> </a:t>
            </a:r>
            <a:r>
              <a:rPr lang="en-US" sz="2400">
                <a:solidFill>
                  <a:srgbClr val="000000"/>
                </a:solidFill>
              </a:rPr>
              <a:t>tersebut</a:t>
            </a:r>
            <a:r>
              <a:rPr lang="en-US" sz="2400" dirty="0">
                <a:solidFill>
                  <a:srgbClr val="000000"/>
                </a:solidFill>
              </a:rPr>
              <a:t> bisa </a:t>
            </a:r>
            <a:r>
              <a:rPr lang="en-US" sz="2400">
                <a:solidFill>
                  <a:srgbClr val="000000"/>
                </a:solidFill>
              </a:rPr>
              <a:t>dicari</a:t>
            </a:r>
            <a:r>
              <a:rPr lang="en-US" sz="2400" dirty="0">
                <a:solidFill>
                  <a:srgbClr val="000000"/>
                </a:solidFill>
              </a:rPr>
              <a:t> </a:t>
            </a:r>
            <a:r>
              <a:rPr lang="en-US" sz="2400">
                <a:solidFill>
                  <a:srgbClr val="000000"/>
                </a:solidFill>
              </a:rPr>
              <a:t>dengan</a:t>
            </a:r>
            <a:r>
              <a:rPr lang="en-US" sz="2400" dirty="0">
                <a:solidFill>
                  <a:srgbClr val="000000"/>
                </a:solidFill>
              </a:rPr>
              <a:t> </a:t>
            </a:r>
            <a:r>
              <a:rPr lang="en-US" sz="2400">
                <a:solidFill>
                  <a:srgbClr val="000000"/>
                </a:solidFill>
              </a:rPr>
              <a:t>cara</a:t>
            </a:r>
            <a:r>
              <a:rPr lang="en-US" sz="2400" dirty="0">
                <a:solidFill>
                  <a:srgbClr val="000000"/>
                </a:solidFill>
              </a:rPr>
              <a:t> </a:t>
            </a:r>
            <a:r>
              <a:rPr lang="en-US" sz="2400">
                <a:solidFill>
                  <a:srgbClr val="000000"/>
                </a:solidFill>
              </a:rPr>
              <a:t>melakukan</a:t>
            </a:r>
            <a:r>
              <a:rPr lang="en-US" sz="2400" dirty="0">
                <a:solidFill>
                  <a:srgbClr val="000000"/>
                </a:solidFill>
              </a:rPr>
              <a:t> </a:t>
            </a:r>
            <a:r>
              <a:rPr lang="en-US" sz="2400">
                <a:solidFill>
                  <a:srgbClr val="000000"/>
                </a:solidFill>
              </a:rPr>
              <a:t>reduksi</a:t>
            </a:r>
            <a:r>
              <a:rPr lang="en-US" sz="2400" dirty="0">
                <a:solidFill>
                  <a:srgbClr val="000000"/>
                </a:solidFill>
              </a:rPr>
              <a:t> polygon </a:t>
            </a:r>
            <a:r>
              <a:rPr lang="en-US" sz="2400">
                <a:solidFill>
                  <a:srgbClr val="000000"/>
                </a:solidFill>
              </a:rPr>
              <a:t>awal</a:t>
            </a:r>
            <a:r>
              <a:rPr lang="en-US" sz="2400" dirty="0">
                <a:solidFill>
                  <a:srgbClr val="000000"/>
                </a:solidFill>
              </a:rPr>
              <a:t> </a:t>
            </a:r>
            <a:r>
              <a:rPr lang="en-US" sz="2400">
                <a:solidFill>
                  <a:srgbClr val="000000"/>
                </a:solidFill>
              </a:rPr>
              <a:t>terhadap</a:t>
            </a:r>
            <a:r>
              <a:rPr lang="en-US" sz="2400" dirty="0">
                <a:solidFill>
                  <a:srgbClr val="000000"/>
                </a:solidFill>
              </a:rPr>
              <a:t> </a:t>
            </a:r>
            <a:r>
              <a:rPr lang="en-US" sz="2400">
                <a:solidFill>
                  <a:srgbClr val="000000"/>
                </a:solidFill>
              </a:rPr>
              <a:t>titik</a:t>
            </a:r>
            <a:r>
              <a:rPr lang="en-US" sz="2400" dirty="0">
                <a:solidFill>
                  <a:srgbClr val="000000"/>
                </a:solidFill>
              </a:rPr>
              <a:t>. (rubber band algorithm)</a:t>
            </a:r>
          </a:p>
        </p:txBody>
      </p:sp>
    </p:spTree>
    <p:extLst>
      <p:ext uri="{BB962C8B-B14F-4D97-AF65-F5344CB8AC3E}">
        <p14:creationId xmlns:p14="http://schemas.microsoft.com/office/powerpoint/2010/main" val="6957041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EDF573-2860-4F9C-BB60-E69C56FDD132}"/>
              </a:ext>
            </a:extLst>
          </p:cNvPr>
          <p:cNvSpPr>
            <a:spLocks noGrp="1"/>
          </p:cNvSpPr>
          <p:nvPr>
            <p:ph type="title"/>
          </p:nvPr>
        </p:nvSpPr>
        <p:spPr>
          <a:xfrm>
            <a:off x="838200" y="963877"/>
            <a:ext cx="3494362" cy="4930246"/>
          </a:xfrm>
        </p:spPr>
        <p:txBody>
          <a:bodyPr>
            <a:normAutofit/>
          </a:bodyPr>
          <a:lstStyle/>
          <a:p>
            <a:pPr algn="r"/>
            <a:r>
              <a:rPr lang="en-US" sz="4400">
                <a:solidFill>
                  <a:schemeClr val="accent1"/>
                </a:solidFill>
              </a:rPr>
              <a:t>Judul Baru</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49687EA-95B2-4614-9323-0D3F477DC0F2}"/>
              </a:ext>
            </a:extLst>
          </p:cNvPr>
          <p:cNvSpPr>
            <a:spLocks noGrp="1"/>
          </p:cNvSpPr>
          <p:nvPr>
            <p:ph idx="1"/>
          </p:nvPr>
        </p:nvSpPr>
        <p:spPr>
          <a:xfrm>
            <a:off x="4976031" y="963877"/>
            <a:ext cx="6377769" cy="4930246"/>
          </a:xfrm>
        </p:spPr>
        <p:txBody>
          <a:bodyPr anchor="ctr">
            <a:normAutofit/>
          </a:bodyPr>
          <a:lstStyle/>
          <a:p>
            <a:pPr marL="0" indent="0">
              <a:buNone/>
            </a:pPr>
            <a:r>
              <a:rPr lang="en-US" sz="2400" dirty="0" err="1"/>
              <a:t>Implementasi</a:t>
            </a:r>
            <a:r>
              <a:rPr lang="en-US" sz="2400" dirty="0"/>
              <a:t> </a:t>
            </a:r>
            <a:r>
              <a:rPr lang="en-US" sz="2400" dirty="0" err="1"/>
              <a:t>Reduksi</a:t>
            </a:r>
            <a:r>
              <a:rPr lang="en-US" sz="2400" dirty="0"/>
              <a:t> </a:t>
            </a:r>
            <a:r>
              <a:rPr lang="en-US" sz="2400" dirty="0" err="1"/>
              <a:t>Poligon</a:t>
            </a:r>
            <a:r>
              <a:rPr lang="en-US" sz="2400" dirty="0"/>
              <a:t> </a:t>
            </a:r>
            <a:r>
              <a:rPr lang="en-US" sz="2400" dirty="0" err="1"/>
              <a:t>Menggunakan</a:t>
            </a:r>
            <a:r>
              <a:rPr lang="en-US" sz="2400" dirty="0"/>
              <a:t> </a:t>
            </a:r>
            <a:r>
              <a:rPr lang="en-US" sz="2400" dirty="0" err="1"/>
              <a:t>Algoritma</a:t>
            </a:r>
            <a:r>
              <a:rPr lang="en-US" sz="2400" dirty="0"/>
              <a:t> </a:t>
            </a:r>
            <a:r>
              <a:rPr lang="en-US" sz="2400" dirty="0" err="1"/>
              <a:t>Melkman</a:t>
            </a:r>
            <a:r>
              <a:rPr lang="en-US" sz="2400" dirty="0"/>
              <a:t> Convex Hull yang </a:t>
            </a:r>
            <a:r>
              <a:rPr lang="en-US" sz="2400" dirty="0" err="1"/>
              <a:t>Dimodifikasi</a:t>
            </a:r>
            <a:r>
              <a:rPr lang="en-US" sz="2400" dirty="0"/>
              <a:t> </a:t>
            </a:r>
            <a:r>
              <a:rPr lang="en-US" sz="2400" dirty="0" err="1"/>
              <a:t>dengan</a:t>
            </a:r>
            <a:r>
              <a:rPr lang="en-US" sz="2400" dirty="0"/>
              <a:t> </a:t>
            </a:r>
            <a:r>
              <a:rPr lang="en-US" sz="2400" dirty="0" err="1"/>
              <a:t>Studi</a:t>
            </a:r>
            <a:r>
              <a:rPr lang="en-US" sz="2400" dirty="0"/>
              <a:t> </a:t>
            </a:r>
            <a:r>
              <a:rPr lang="en-US" sz="2400" dirty="0" err="1"/>
              <a:t>Kasus</a:t>
            </a:r>
            <a:r>
              <a:rPr lang="en-US" sz="2400" dirty="0"/>
              <a:t> LL and </a:t>
            </a:r>
            <a:r>
              <a:rPr lang="en-US" sz="2400" dirty="0" err="1"/>
              <a:t>ErBao</a:t>
            </a:r>
            <a:r>
              <a:rPr lang="en-US" sz="2400" dirty="0"/>
              <a:t> (ISUN1) pada Sphere Online Judge</a:t>
            </a:r>
          </a:p>
        </p:txBody>
      </p:sp>
    </p:spTree>
    <p:extLst>
      <p:ext uri="{BB962C8B-B14F-4D97-AF65-F5344CB8AC3E}">
        <p14:creationId xmlns:p14="http://schemas.microsoft.com/office/powerpoint/2010/main" val="2256934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D723433-6DD0-4007-91E1-6275312E8F09}"/>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rPr>
              <a:t>Melkman Convex Hull Algorithm</a:t>
            </a:r>
          </a:p>
        </p:txBody>
      </p:sp>
      <p:sp>
        <p:nvSpPr>
          <p:cNvPr id="3" name="Content Placeholder 2">
            <a:extLst>
              <a:ext uri="{FF2B5EF4-FFF2-40B4-BE49-F238E27FC236}">
                <a16:creationId xmlns:a16="http://schemas.microsoft.com/office/drawing/2014/main" id="{13F88CF5-124F-42C0-B73C-1B02D7F42894}"/>
              </a:ext>
            </a:extLst>
          </p:cNvPr>
          <p:cNvSpPr>
            <a:spLocks noGrp="1"/>
          </p:cNvSpPr>
          <p:nvPr>
            <p:ph idx="1"/>
          </p:nvPr>
        </p:nvSpPr>
        <p:spPr>
          <a:xfrm>
            <a:off x="1179226" y="3092970"/>
            <a:ext cx="9833548" cy="2693976"/>
          </a:xfrm>
        </p:spPr>
        <p:txBody>
          <a:bodyPr>
            <a:normAutofit/>
          </a:bodyPr>
          <a:lstStyle/>
          <a:p>
            <a:pPr marL="0" indent="0">
              <a:buNone/>
            </a:pPr>
            <a:r>
              <a:rPr lang="en-US" sz="2000" dirty="0" err="1">
                <a:solidFill>
                  <a:srgbClr val="000000"/>
                </a:solidFill>
              </a:rPr>
              <a:t>Melkman</a:t>
            </a:r>
            <a:r>
              <a:rPr lang="en-US" sz="2000" dirty="0">
                <a:solidFill>
                  <a:srgbClr val="000000"/>
                </a:solidFill>
              </a:rPr>
              <a:t> convex hull algorithm </a:t>
            </a:r>
            <a:r>
              <a:rPr lang="en-US" sz="2000" dirty="0" err="1">
                <a:solidFill>
                  <a:srgbClr val="000000"/>
                </a:solidFill>
              </a:rPr>
              <a:t>merupakan</a:t>
            </a:r>
            <a:r>
              <a:rPr lang="en-US" sz="2000" dirty="0">
                <a:solidFill>
                  <a:srgbClr val="000000"/>
                </a:solidFill>
              </a:rPr>
              <a:t> </a:t>
            </a:r>
            <a:r>
              <a:rPr lang="en-US" sz="2000" dirty="0" err="1">
                <a:solidFill>
                  <a:srgbClr val="000000"/>
                </a:solidFill>
              </a:rPr>
              <a:t>algoritma</a:t>
            </a:r>
            <a:r>
              <a:rPr lang="en-US" sz="2000" dirty="0">
                <a:solidFill>
                  <a:srgbClr val="000000"/>
                </a:solidFill>
              </a:rPr>
              <a:t> untuk </a:t>
            </a:r>
            <a:r>
              <a:rPr lang="en-US" sz="2000" dirty="0" err="1">
                <a:solidFill>
                  <a:srgbClr val="000000"/>
                </a:solidFill>
              </a:rPr>
              <a:t>menghitung</a:t>
            </a:r>
            <a:r>
              <a:rPr lang="en-US" sz="2000" dirty="0">
                <a:solidFill>
                  <a:srgbClr val="000000"/>
                </a:solidFill>
              </a:rPr>
              <a:t> convex hull </a:t>
            </a:r>
            <a:r>
              <a:rPr lang="en-US" sz="2000" dirty="0" err="1">
                <a:solidFill>
                  <a:srgbClr val="000000"/>
                </a:solidFill>
              </a:rPr>
              <a:t>dari</a:t>
            </a:r>
            <a:r>
              <a:rPr lang="en-US" sz="2000" dirty="0">
                <a:solidFill>
                  <a:srgbClr val="000000"/>
                </a:solidFill>
              </a:rPr>
              <a:t> polygon </a:t>
            </a:r>
            <a:r>
              <a:rPr lang="en-US" sz="2000" dirty="0" err="1">
                <a:solidFill>
                  <a:srgbClr val="000000"/>
                </a:solidFill>
              </a:rPr>
              <a:t>sederhana</a:t>
            </a:r>
            <a:r>
              <a:rPr lang="en-US" sz="2000" dirty="0">
                <a:solidFill>
                  <a:srgbClr val="000000"/>
                </a:solidFill>
              </a:rPr>
              <a:t> atau polyline </a:t>
            </a:r>
            <a:r>
              <a:rPr lang="en-US" sz="2000" dirty="0" err="1">
                <a:solidFill>
                  <a:srgbClr val="000000"/>
                </a:solidFill>
              </a:rPr>
              <a:t>dalam</a:t>
            </a:r>
            <a:r>
              <a:rPr lang="en-US" sz="2000" dirty="0">
                <a:solidFill>
                  <a:srgbClr val="000000"/>
                </a:solidFill>
              </a:rPr>
              <a:t> </a:t>
            </a:r>
            <a:r>
              <a:rPr lang="en-US" sz="2000" dirty="0" err="1">
                <a:solidFill>
                  <a:srgbClr val="000000"/>
                </a:solidFill>
              </a:rPr>
              <a:t>waktu</a:t>
            </a:r>
            <a:r>
              <a:rPr lang="en-US" sz="2000" dirty="0">
                <a:solidFill>
                  <a:srgbClr val="000000"/>
                </a:solidFill>
              </a:rPr>
              <a:t> linear  atau </a:t>
            </a:r>
            <a:r>
              <a:rPr lang="en-US" sz="2000" i="1" dirty="0">
                <a:solidFill>
                  <a:srgbClr val="000000"/>
                </a:solidFill>
              </a:rPr>
              <a:t>O(n) </a:t>
            </a:r>
            <a:r>
              <a:rPr lang="en-US" sz="2000" dirty="0" err="1">
                <a:solidFill>
                  <a:srgbClr val="000000"/>
                </a:solidFill>
              </a:rPr>
              <a:t>dengan</a:t>
            </a:r>
            <a:r>
              <a:rPr lang="en-US" sz="2000" dirty="0">
                <a:solidFill>
                  <a:srgbClr val="000000"/>
                </a:solidFill>
              </a:rPr>
              <a:t> </a:t>
            </a:r>
            <a:r>
              <a:rPr lang="en-US" sz="2000" dirty="0" err="1">
                <a:solidFill>
                  <a:srgbClr val="000000"/>
                </a:solidFill>
              </a:rPr>
              <a:t>cara</a:t>
            </a:r>
            <a:r>
              <a:rPr lang="en-US" sz="2000" dirty="0">
                <a:solidFill>
                  <a:srgbClr val="000000"/>
                </a:solidFill>
              </a:rPr>
              <a:t> men-traverse </a:t>
            </a:r>
            <a:r>
              <a:rPr lang="en-US" sz="2000" dirty="0" err="1">
                <a:solidFill>
                  <a:srgbClr val="000000"/>
                </a:solidFill>
              </a:rPr>
              <a:t>masing</a:t>
            </a:r>
            <a:r>
              <a:rPr lang="en-US" sz="2000" dirty="0">
                <a:solidFill>
                  <a:srgbClr val="000000"/>
                </a:solidFill>
              </a:rPr>
              <a:t> – </a:t>
            </a:r>
            <a:r>
              <a:rPr lang="en-US" sz="2000" dirty="0" err="1">
                <a:solidFill>
                  <a:srgbClr val="000000"/>
                </a:solidFill>
              </a:rPr>
              <a:t>masing</a:t>
            </a:r>
            <a:r>
              <a:rPr lang="en-US" sz="2000" dirty="0">
                <a:solidFill>
                  <a:srgbClr val="000000"/>
                </a:solidFill>
              </a:rPr>
              <a:t> </a:t>
            </a:r>
            <a:r>
              <a:rPr lang="en-US" sz="2000" dirty="0" err="1">
                <a:solidFill>
                  <a:srgbClr val="000000"/>
                </a:solidFill>
              </a:rPr>
              <a:t>titik</a:t>
            </a:r>
            <a:r>
              <a:rPr lang="en-US" sz="2000" dirty="0">
                <a:solidFill>
                  <a:srgbClr val="000000"/>
                </a:solidFill>
              </a:rPr>
              <a:t> </a:t>
            </a:r>
            <a:r>
              <a:rPr lang="en-US" sz="2000" dirty="0" err="1">
                <a:solidFill>
                  <a:srgbClr val="000000"/>
                </a:solidFill>
              </a:rPr>
              <a:t>dari</a:t>
            </a:r>
            <a:r>
              <a:rPr lang="en-US" sz="2000" dirty="0">
                <a:solidFill>
                  <a:srgbClr val="000000"/>
                </a:solidFill>
              </a:rPr>
              <a:t> polygon dan </a:t>
            </a:r>
            <a:r>
              <a:rPr lang="en-US" sz="2000" dirty="0" err="1">
                <a:solidFill>
                  <a:srgbClr val="000000"/>
                </a:solidFill>
              </a:rPr>
              <a:t>menentukan</a:t>
            </a:r>
            <a:r>
              <a:rPr lang="en-US" sz="2000" dirty="0">
                <a:solidFill>
                  <a:srgbClr val="000000"/>
                </a:solidFill>
              </a:rPr>
              <a:t> </a:t>
            </a:r>
            <a:r>
              <a:rPr lang="en-US" sz="2000" dirty="0" err="1">
                <a:solidFill>
                  <a:srgbClr val="000000"/>
                </a:solidFill>
              </a:rPr>
              <a:t>orientasinya</a:t>
            </a:r>
            <a:r>
              <a:rPr lang="en-US" sz="2000" dirty="0">
                <a:solidFill>
                  <a:srgbClr val="000000"/>
                </a:solidFill>
              </a:rPr>
              <a:t> </a:t>
            </a:r>
            <a:r>
              <a:rPr lang="en-US" sz="2000" dirty="0" err="1">
                <a:solidFill>
                  <a:srgbClr val="000000"/>
                </a:solidFill>
              </a:rPr>
              <a:t>terhadap</a:t>
            </a:r>
            <a:r>
              <a:rPr lang="en-US" sz="2000" dirty="0">
                <a:solidFill>
                  <a:srgbClr val="000000"/>
                </a:solidFill>
              </a:rPr>
              <a:t> </a:t>
            </a:r>
            <a:r>
              <a:rPr lang="en-US" sz="2000" dirty="0" err="1">
                <a:solidFill>
                  <a:srgbClr val="000000"/>
                </a:solidFill>
              </a:rPr>
              <a:t>titik</a:t>
            </a:r>
            <a:r>
              <a:rPr lang="en-US" sz="2000" dirty="0">
                <a:solidFill>
                  <a:srgbClr val="000000"/>
                </a:solidFill>
              </a:rPr>
              <a:t> convex </a:t>
            </a:r>
            <a:r>
              <a:rPr lang="en-US" sz="2000" dirty="0" err="1">
                <a:solidFill>
                  <a:srgbClr val="000000"/>
                </a:solidFill>
              </a:rPr>
              <a:t>sebelumnya</a:t>
            </a:r>
            <a:r>
              <a:rPr lang="en-US" sz="2000" i="1" dirty="0">
                <a:solidFill>
                  <a:srgbClr val="000000"/>
                </a:solidFill>
              </a:rPr>
              <a:t>.</a:t>
            </a:r>
          </a:p>
        </p:txBody>
      </p:sp>
      <p:pic>
        <p:nvPicPr>
          <p:cNvPr id="1026" name="Picture 2" descr="Image result for melkman algorithm">
            <a:extLst>
              <a:ext uri="{FF2B5EF4-FFF2-40B4-BE49-F238E27FC236}">
                <a16:creationId xmlns:a16="http://schemas.microsoft.com/office/drawing/2014/main" id="{F9E61E42-90C4-4973-A38C-096B9CD22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8810" y="4433608"/>
            <a:ext cx="5934075" cy="19431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AB2BD54-DAFB-4A69-8078-F79FF506C522}"/>
              </a:ext>
            </a:extLst>
          </p:cNvPr>
          <p:cNvSpPr/>
          <p:nvPr/>
        </p:nvSpPr>
        <p:spPr>
          <a:xfrm>
            <a:off x="171278" y="6488668"/>
            <a:ext cx="5050870" cy="307777"/>
          </a:xfrm>
          <a:prstGeom prst="rect">
            <a:avLst/>
          </a:prstGeom>
        </p:spPr>
        <p:txBody>
          <a:bodyPr wrap="none">
            <a:spAutoFit/>
          </a:bodyPr>
          <a:lstStyle/>
          <a:p>
            <a:r>
              <a:rPr lang="en-US" sz="1400" dirty="0"/>
              <a:t>Source: On-line construction of the convex hull of a simple polyline</a:t>
            </a:r>
          </a:p>
        </p:txBody>
      </p:sp>
    </p:spTree>
    <p:extLst>
      <p:ext uri="{BB962C8B-B14F-4D97-AF65-F5344CB8AC3E}">
        <p14:creationId xmlns:p14="http://schemas.microsoft.com/office/powerpoint/2010/main" val="36443089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5494440-6001-4CF4-A648-ECC69CD1D013}"/>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Triangulation of Polygon</a:t>
            </a:r>
          </a:p>
        </p:txBody>
      </p:sp>
      <p:sp>
        <p:nvSpPr>
          <p:cNvPr id="3" name="Content Placeholder 2">
            <a:extLst>
              <a:ext uri="{FF2B5EF4-FFF2-40B4-BE49-F238E27FC236}">
                <a16:creationId xmlns:a16="http://schemas.microsoft.com/office/drawing/2014/main" id="{429892C4-D660-4F3A-996F-8607E73CDD11}"/>
              </a:ext>
            </a:extLst>
          </p:cNvPr>
          <p:cNvSpPr>
            <a:spLocks noGrp="1"/>
          </p:cNvSpPr>
          <p:nvPr>
            <p:ph idx="1"/>
          </p:nvPr>
        </p:nvSpPr>
        <p:spPr>
          <a:xfrm>
            <a:off x="1179226" y="3092970"/>
            <a:ext cx="9833548" cy="2693976"/>
          </a:xfrm>
        </p:spPr>
        <p:txBody>
          <a:bodyPr>
            <a:normAutofit/>
          </a:bodyPr>
          <a:lstStyle/>
          <a:p>
            <a:pPr marL="0" indent="0">
              <a:buNone/>
            </a:pPr>
            <a:r>
              <a:rPr lang="en-US" sz="2000" dirty="0" err="1">
                <a:solidFill>
                  <a:srgbClr val="000000"/>
                </a:solidFill>
              </a:rPr>
              <a:t>Merupakan</a:t>
            </a:r>
            <a:r>
              <a:rPr lang="en-US" sz="2000" dirty="0">
                <a:solidFill>
                  <a:srgbClr val="000000"/>
                </a:solidFill>
              </a:rPr>
              <a:t> </a:t>
            </a:r>
            <a:r>
              <a:rPr lang="en-US" sz="2000" dirty="0" err="1">
                <a:solidFill>
                  <a:srgbClr val="000000"/>
                </a:solidFill>
              </a:rPr>
              <a:t>dekomposisi</a:t>
            </a:r>
            <a:r>
              <a:rPr lang="en-US" sz="2000" dirty="0">
                <a:solidFill>
                  <a:srgbClr val="000000"/>
                </a:solidFill>
              </a:rPr>
              <a:t> </a:t>
            </a:r>
            <a:r>
              <a:rPr lang="en-US" sz="2000" dirty="0" err="1">
                <a:solidFill>
                  <a:srgbClr val="000000"/>
                </a:solidFill>
              </a:rPr>
              <a:t>sebuah</a:t>
            </a:r>
            <a:r>
              <a:rPr lang="en-US" sz="2000" dirty="0">
                <a:solidFill>
                  <a:srgbClr val="000000"/>
                </a:solidFill>
              </a:rPr>
              <a:t> polygon </a:t>
            </a:r>
            <a:r>
              <a:rPr lang="en-US" sz="2000" dirty="0" err="1">
                <a:solidFill>
                  <a:srgbClr val="000000"/>
                </a:solidFill>
              </a:rPr>
              <a:t>menjadi</a:t>
            </a:r>
            <a:r>
              <a:rPr lang="en-US" sz="2000" dirty="0">
                <a:solidFill>
                  <a:srgbClr val="000000"/>
                </a:solidFill>
              </a:rPr>
              <a:t> </a:t>
            </a:r>
            <a:r>
              <a:rPr lang="en-US" sz="2000" dirty="0" err="1">
                <a:solidFill>
                  <a:srgbClr val="000000"/>
                </a:solidFill>
              </a:rPr>
              <a:t>beberapa</a:t>
            </a:r>
            <a:r>
              <a:rPr lang="en-US" sz="2000" dirty="0">
                <a:solidFill>
                  <a:srgbClr val="000000"/>
                </a:solidFill>
              </a:rPr>
              <a:t> </a:t>
            </a:r>
            <a:r>
              <a:rPr lang="en-US" sz="2000" dirty="0" err="1">
                <a:solidFill>
                  <a:srgbClr val="000000"/>
                </a:solidFill>
              </a:rPr>
              <a:t>segitiga</a:t>
            </a:r>
            <a:r>
              <a:rPr lang="en-US" sz="2000" dirty="0">
                <a:solidFill>
                  <a:srgbClr val="000000"/>
                </a:solidFill>
              </a:rPr>
              <a:t>, dimana </a:t>
            </a:r>
            <a:r>
              <a:rPr lang="en-US" sz="2000" dirty="0" err="1">
                <a:solidFill>
                  <a:srgbClr val="000000"/>
                </a:solidFill>
              </a:rPr>
              <a:t>semua</a:t>
            </a:r>
            <a:r>
              <a:rPr lang="en-US" sz="2000" dirty="0">
                <a:solidFill>
                  <a:srgbClr val="000000"/>
                </a:solidFill>
              </a:rPr>
              <a:t> </a:t>
            </a:r>
            <a:r>
              <a:rPr lang="en-US" sz="2000" dirty="0" err="1">
                <a:solidFill>
                  <a:srgbClr val="000000"/>
                </a:solidFill>
              </a:rPr>
              <a:t>segitiga</a:t>
            </a:r>
            <a:r>
              <a:rPr lang="en-US" sz="2000" dirty="0">
                <a:solidFill>
                  <a:srgbClr val="000000"/>
                </a:solidFill>
              </a:rPr>
              <a:t> </a:t>
            </a:r>
            <a:r>
              <a:rPr lang="en-US" sz="2000" dirty="0" err="1">
                <a:solidFill>
                  <a:srgbClr val="000000"/>
                </a:solidFill>
              </a:rPr>
              <a:t>tersebut</a:t>
            </a:r>
            <a:r>
              <a:rPr lang="en-US" sz="2000" dirty="0">
                <a:solidFill>
                  <a:srgbClr val="000000"/>
                </a:solidFill>
              </a:rPr>
              <a:t> </a:t>
            </a:r>
            <a:r>
              <a:rPr lang="en-US" sz="2000" dirty="0" err="1">
                <a:solidFill>
                  <a:srgbClr val="000000"/>
                </a:solidFill>
              </a:rPr>
              <a:t>merupakan</a:t>
            </a:r>
            <a:r>
              <a:rPr lang="en-US" sz="2000" dirty="0">
                <a:solidFill>
                  <a:srgbClr val="000000"/>
                </a:solidFill>
              </a:rPr>
              <a:t> subset </a:t>
            </a:r>
            <a:r>
              <a:rPr lang="en-US" sz="2000" dirty="0" err="1">
                <a:solidFill>
                  <a:srgbClr val="000000"/>
                </a:solidFill>
              </a:rPr>
              <a:t>dari</a:t>
            </a:r>
            <a:r>
              <a:rPr lang="en-US" sz="2000" dirty="0">
                <a:solidFill>
                  <a:srgbClr val="000000"/>
                </a:solidFill>
              </a:rPr>
              <a:t> </a:t>
            </a:r>
            <a:r>
              <a:rPr lang="en-US" sz="2000" dirty="0" err="1">
                <a:solidFill>
                  <a:srgbClr val="000000"/>
                </a:solidFill>
              </a:rPr>
              <a:t>poligonnya</a:t>
            </a:r>
            <a:r>
              <a:rPr lang="en-US" sz="2000" dirty="0">
                <a:solidFill>
                  <a:srgbClr val="000000"/>
                </a:solidFill>
              </a:rPr>
              <a:t>.</a:t>
            </a:r>
          </a:p>
        </p:txBody>
      </p:sp>
      <p:pic>
        <p:nvPicPr>
          <p:cNvPr id="6" name="Graphic 5">
            <a:extLst>
              <a:ext uri="{FF2B5EF4-FFF2-40B4-BE49-F238E27FC236}">
                <a16:creationId xmlns:a16="http://schemas.microsoft.com/office/drawing/2014/main" id="{6A2AE0CF-E0CA-4F83-9E85-97D2F13FE6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11313" y="3979340"/>
            <a:ext cx="6169070" cy="2343133"/>
          </a:xfrm>
          <a:prstGeom prst="rect">
            <a:avLst/>
          </a:prstGeom>
        </p:spPr>
      </p:pic>
      <p:sp>
        <p:nvSpPr>
          <p:cNvPr id="9" name="Rectangle 8">
            <a:extLst>
              <a:ext uri="{FF2B5EF4-FFF2-40B4-BE49-F238E27FC236}">
                <a16:creationId xmlns:a16="http://schemas.microsoft.com/office/drawing/2014/main" id="{E7F159C8-51D9-4156-B7F2-24B4166833CA}"/>
              </a:ext>
            </a:extLst>
          </p:cNvPr>
          <p:cNvSpPr/>
          <p:nvPr/>
        </p:nvSpPr>
        <p:spPr>
          <a:xfrm>
            <a:off x="171278" y="6488668"/>
            <a:ext cx="4630948" cy="307777"/>
          </a:xfrm>
          <a:prstGeom prst="rect">
            <a:avLst/>
          </a:prstGeom>
        </p:spPr>
        <p:txBody>
          <a:bodyPr wrap="none">
            <a:spAutoFit/>
          </a:bodyPr>
          <a:lstStyle/>
          <a:p>
            <a:r>
              <a:rPr lang="en-US" sz="1400" dirty="0"/>
              <a:t>Source: Mark de berg, Computational Geometry page 45 - 55</a:t>
            </a:r>
          </a:p>
        </p:txBody>
      </p:sp>
    </p:spTree>
    <p:extLst>
      <p:ext uri="{BB962C8B-B14F-4D97-AF65-F5344CB8AC3E}">
        <p14:creationId xmlns:p14="http://schemas.microsoft.com/office/powerpoint/2010/main" val="5283668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50C617D-4652-4292-964F-5613EADBCB22}"/>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rPr>
              <a:t>Point inside polygon</a:t>
            </a:r>
          </a:p>
        </p:txBody>
      </p:sp>
      <p:sp>
        <p:nvSpPr>
          <p:cNvPr id="3" name="Content Placeholder 2">
            <a:extLst>
              <a:ext uri="{FF2B5EF4-FFF2-40B4-BE49-F238E27FC236}">
                <a16:creationId xmlns:a16="http://schemas.microsoft.com/office/drawing/2014/main" id="{93A6530D-0578-4FFC-ABF0-B47726E9F9A0}"/>
              </a:ext>
            </a:extLst>
          </p:cNvPr>
          <p:cNvSpPr>
            <a:spLocks noGrp="1"/>
          </p:cNvSpPr>
          <p:nvPr>
            <p:ph idx="1"/>
          </p:nvPr>
        </p:nvSpPr>
        <p:spPr>
          <a:xfrm>
            <a:off x="1179226" y="3092970"/>
            <a:ext cx="5933500" cy="2693976"/>
          </a:xfrm>
        </p:spPr>
        <p:txBody>
          <a:bodyPr>
            <a:normAutofit fontScale="92500" lnSpcReduction="10000"/>
          </a:bodyPr>
          <a:lstStyle/>
          <a:p>
            <a:pPr marL="0" indent="0">
              <a:buNone/>
            </a:pPr>
            <a:r>
              <a:rPr lang="en-US" sz="2400" dirty="0" err="1">
                <a:solidFill>
                  <a:srgbClr val="000000"/>
                </a:solidFill>
              </a:rPr>
              <a:t>Menentukan</a:t>
            </a:r>
            <a:r>
              <a:rPr lang="en-US" sz="2400" dirty="0">
                <a:solidFill>
                  <a:srgbClr val="000000"/>
                </a:solidFill>
              </a:rPr>
              <a:t> </a:t>
            </a:r>
            <a:r>
              <a:rPr lang="en-US" sz="2400" dirty="0" err="1">
                <a:solidFill>
                  <a:srgbClr val="000000"/>
                </a:solidFill>
              </a:rPr>
              <a:t>apakah</a:t>
            </a:r>
            <a:r>
              <a:rPr lang="en-US" sz="2400" dirty="0">
                <a:solidFill>
                  <a:srgbClr val="000000"/>
                </a:solidFill>
              </a:rPr>
              <a:t> </a:t>
            </a:r>
            <a:r>
              <a:rPr lang="en-US" sz="2400" dirty="0" err="1">
                <a:solidFill>
                  <a:srgbClr val="000000"/>
                </a:solidFill>
              </a:rPr>
              <a:t>suatu</a:t>
            </a:r>
            <a:r>
              <a:rPr lang="en-US" sz="2400" dirty="0">
                <a:solidFill>
                  <a:srgbClr val="000000"/>
                </a:solidFill>
              </a:rPr>
              <a:t> </a:t>
            </a:r>
            <a:r>
              <a:rPr lang="en-US" sz="2400" dirty="0" err="1">
                <a:solidFill>
                  <a:srgbClr val="000000"/>
                </a:solidFill>
              </a:rPr>
              <a:t>titik</a:t>
            </a:r>
            <a:r>
              <a:rPr lang="en-US" sz="2400" dirty="0">
                <a:solidFill>
                  <a:srgbClr val="000000"/>
                </a:solidFill>
              </a:rPr>
              <a:t> pada </a:t>
            </a:r>
            <a:r>
              <a:rPr lang="en-US" sz="2400" dirty="0" err="1">
                <a:solidFill>
                  <a:srgbClr val="000000"/>
                </a:solidFill>
              </a:rPr>
              <a:t>bidang</a:t>
            </a:r>
            <a:r>
              <a:rPr lang="en-US" sz="2400" dirty="0">
                <a:solidFill>
                  <a:srgbClr val="000000"/>
                </a:solidFill>
              </a:rPr>
              <a:t> 2D </a:t>
            </a:r>
            <a:r>
              <a:rPr lang="en-US" sz="2400" dirty="0" err="1">
                <a:solidFill>
                  <a:srgbClr val="000000"/>
                </a:solidFill>
              </a:rPr>
              <a:t>berada</a:t>
            </a:r>
            <a:r>
              <a:rPr lang="en-US" sz="2400" dirty="0">
                <a:solidFill>
                  <a:srgbClr val="000000"/>
                </a:solidFill>
              </a:rPr>
              <a:t> di </a:t>
            </a:r>
            <a:r>
              <a:rPr lang="en-US" sz="2400" dirty="0" err="1">
                <a:solidFill>
                  <a:srgbClr val="000000"/>
                </a:solidFill>
              </a:rPr>
              <a:t>dalam</a:t>
            </a:r>
            <a:r>
              <a:rPr lang="en-US" sz="2400" dirty="0">
                <a:solidFill>
                  <a:srgbClr val="000000"/>
                </a:solidFill>
              </a:rPr>
              <a:t> </a:t>
            </a:r>
            <a:r>
              <a:rPr lang="en-US" sz="2400" dirty="0" err="1">
                <a:solidFill>
                  <a:srgbClr val="000000"/>
                </a:solidFill>
              </a:rPr>
              <a:t>suatu</a:t>
            </a:r>
            <a:r>
              <a:rPr lang="en-US" sz="2400" dirty="0">
                <a:solidFill>
                  <a:srgbClr val="000000"/>
                </a:solidFill>
              </a:rPr>
              <a:t> polygon </a:t>
            </a:r>
            <a:r>
              <a:rPr lang="en-US" sz="2400" dirty="0" err="1">
                <a:solidFill>
                  <a:srgbClr val="000000"/>
                </a:solidFill>
              </a:rPr>
              <a:t>dengan</a:t>
            </a:r>
            <a:r>
              <a:rPr lang="en-US" sz="2400" dirty="0">
                <a:solidFill>
                  <a:srgbClr val="000000"/>
                </a:solidFill>
              </a:rPr>
              <a:t> </a:t>
            </a:r>
            <a:r>
              <a:rPr lang="en-US" sz="2400" dirty="0" err="1">
                <a:solidFill>
                  <a:srgbClr val="000000"/>
                </a:solidFill>
              </a:rPr>
              <a:t>cara</a:t>
            </a:r>
            <a:r>
              <a:rPr lang="en-US" sz="2400" dirty="0">
                <a:solidFill>
                  <a:srgbClr val="000000"/>
                </a:solidFill>
              </a:rPr>
              <a:t> </a:t>
            </a:r>
            <a:r>
              <a:rPr lang="en-US" sz="2400" dirty="0" err="1">
                <a:solidFill>
                  <a:srgbClr val="000000"/>
                </a:solidFill>
              </a:rPr>
              <a:t>menarik</a:t>
            </a:r>
            <a:r>
              <a:rPr lang="en-US" sz="2400" dirty="0">
                <a:solidFill>
                  <a:srgbClr val="000000"/>
                </a:solidFill>
              </a:rPr>
              <a:t> </a:t>
            </a:r>
            <a:r>
              <a:rPr lang="en-US" sz="2400" dirty="0" err="1">
                <a:solidFill>
                  <a:srgbClr val="000000"/>
                </a:solidFill>
              </a:rPr>
              <a:t>sebuah</a:t>
            </a:r>
            <a:r>
              <a:rPr lang="en-US" sz="2400" dirty="0">
                <a:solidFill>
                  <a:srgbClr val="000000"/>
                </a:solidFill>
              </a:rPr>
              <a:t> </a:t>
            </a:r>
            <a:r>
              <a:rPr lang="en-US" sz="2400" dirty="0" err="1">
                <a:solidFill>
                  <a:srgbClr val="000000"/>
                </a:solidFill>
              </a:rPr>
              <a:t>garis</a:t>
            </a:r>
            <a:r>
              <a:rPr lang="en-US" sz="2400" dirty="0">
                <a:solidFill>
                  <a:srgbClr val="000000"/>
                </a:solidFill>
              </a:rPr>
              <a:t> </a:t>
            </a:r>
            <a:r>
              <a:rPr lang="en-US" sz="2400" dirty="0" err="1">
                <a:solidFill>
                  <a:srgbClr val="000000"/>
                </a:solidFill>
              </a:rPr>
              <a:t>lurus</a:t>
            </a:r>
            <a:r>
              <a:rPr lang="en-US" sz="2400" dirty="0">
                <a:solidFill>
                  <a:srgbClr val="000000"/>
                </a:solidFill>
              </a:rPr>
              <a:t> yang </a:t>
            </a:r>
            <a:r>
              <a:rPr lang="en-US" sz="2400" dirty="0" err="1">
                <a:solidFill>
                  <a:srgbClr val="000000"/>
                </a:solidFill>
              </a:rPr>
              <a:t>berawal</a:t>
            </a:r>
            <a:r>
              <a:rPr lang="en-US" sz="2400" dirty="0">
                <a:solidFill>
                  <a:srgbClr val="000000"/>
                </a:solidFill>
              </a:rPr>
              <a:t> </a:t>
            </a:r>
            <a:r>
              <a:rPr lang="en-US" sz="2400" dirty="0" err="1">
                <a:solidFill>
                  <a:srgbClr val="000000"/>
                </a:solidFill>
              </a:rPr>
              <a:t>dari</a:t>
            </a:r>
            <a:r>
              <a:rPr lang="en-US" sz="2400" dirty="0">
                <a:solidFill>
                  <a:srgbClr val="000000"/>
                </a:solidFill>
              </a:rPr>
              <a:t> </a:t>
            </a:r>
            <a:r>
              <a:rPr lang="en-US" sz="2400" dirty="0" err="1">
                <a:solidFill>
                  <a:srgbClr val="000000"/>
                </a:solidFill>
              </a:rPr>
              <a:t>titik</a:t>
            </a:r>
            <a:r>
              <a:rPr lang="en-US" sz="2400" dirty="0">
                <a:solidFill>
                  <a:srgbClr val="000000"/>
                </a:solidFill>
              </a:rPr>
              <a:t> </a:t>
            </a:r>
            <a:r>
              <a:rPr lang="en-US" sz="2400" dirty="0" err="1">
                <a:solidFill>
                  <a:srgbClr val="000000"/>
                </a:solidFill>
              </a:rPr>
              <a:t>tersebut</a:t>
            </a:r>
            <a:r>
              <a:rPr lang="en-US" sz="2400" dirty="0">
                <a:solidFill>
                  <a:srgbClr val="000000"/>
                </a:solidFill>
              </a:rPr>
              <a:t> dan </a:t>
            </a:r>
            <a:r>
              <a:rPr lang="en-US" sz="2400" dirty="0" err="1">
                <a:solidFill>
                  <a:srgbClr val="000000"/>
                </a:solidFill>
              </a:rPr>
              <a:t>menghitung</a:t>
            </a:r>
            <a:r>
              <a:rPr lang="en-US" sz="2400" dirty="0">
                <a:solidFill>
                  <a:srgbClr val="000000"/>
                </a:solidFill>
              </a:rPr>
              <a:t> </a:t>
            </a:r>
            <a:r>
              <a:rPr lang="en-US" sz="2400" dirty="0" err="1">
                <a:solidFill>
                  <a:srgbClr val="000000"/>
                </a:solidFill>
              </a:rPr>
              <a:t>perpotongan</a:t>
            </a:r>
            <a:r>
              <a:rPr lang="en-US" sz="2400" dirty="0">
                <a:solidFill>
                  <a:srgbClr val="000000"/>
                </a:solidFill>
              </a:rPr>
              <a:t> </a:t>
            </a:r>
            <a:r>
              <a:rPr lang="en-US" sz="2400" dirty="0" err="1">
                <a:solidFill>
                  <a:srgbClr val="000000"/>
                </a:solidFill>
              </a:rPr>
              <a:t>antara</a:t>
            </a:r>
            <a:r>
              <a:rPr lang="en-US" sz="2400" dirty="0">
                <a:solidFill>
                  <a:srgbClr val="000000"/>
                </a:solidFill>
              </a:rPr>
              <a:t> polygon dan </a:t>
            </a:r>
            <a:r>
              <a:rPr lang="en-US" sz="2400" dirty="0" err="1">
                <a:solidFill>
                  <a:srgbClr val="000000"/>
                </a:solidFill>
              </a:rPr>
              <a:t>garis</a:t>
            </a:r>
            <a:r>
              <a:rPr lang="en-US" sz="2400" dirty="0">
                <a:solidFill>
                  <a:srgbClr val="000000"/>
                </a:solidFill>
              </a:rPr>
              <a:t> </a:t>
            </a:r>
            <a:r>
              <a:rPr lang="en-US" sz="2400" dirty="0" err="1">
                <a:solidFill>
                  <a:srgbClr val="000000"/>
                </a:solidFill>
              </a:rPr>
              <a:t>lurus</a:t>
            </a:r>
            <a:r>
              <a:rPr lang="en-US" sz="2400" dirty="0">
                <a:solidFill>
                  <a:srgbClr val="000000"/>
                </a:solidFill>
              </a:rPr>
              <a:t> </a:t>
            </a:r>
            <a:r>
              <a:rPr lang="en-US" sz="2400" dirty="0" err="1">
                <a:solidFill>
                  <a:srgbClr val="000000"/>
                </a:solidFill>
              </a:rPr>
              <a:t>tersebut</a:t>
            </a:r>
            <a:r>
              <a:rPr lang="en-US" sz="2400" dirty="0">
                <a:solidFill>
                  <a:srgbClr val="000000"/>
                </a:solidFill>
              </a:rPr>
              <a:t>. </a:t>
            </a:r>
            <a:r>
              <a:rPr lang="en-US" sz="2400" dirty="0" err="1">
                <a:solidFill>
                  <a:srgbClr val="000000"/>
                </a:solidFill>
              </a:rPr>
              <a:t>Jika</a:t>
            </a:r>
            <a:r>
              <a:rPr lang="en-US" sz="2400" dirty="0">
                <a:solidFill>
                  <a:srgbClr val="000000"/>
                </a:solidFill>
              </a:rPr>
              <a:t> </a:t>
            </a:r>
            <a:r>
              <a:rPr lang="en-US" sz="2400" dirty="0" err="1">
                <a:solidFill>
                  <a:srgbClr val="000000"/>
                </a:solidFill>
              </a:rPr>
              <a:t>perpotongannya</a:t>
            </a:r>
            <a:r>
              <a:rPr lang="en-US" sz="2400" dirty="0">
                <a:solidFill>
                  <a:srgbClr val="000000"/>
                </a:solidFill>
              </a:rPr>
              <a:t> </a:t>
            </a:r>
            <a:r>
              <a:rPr lang="en-US" sz="2400" dirty="0" err="1">
                <a:solidFill>
                  <a:srgbClr val="000000"/>
                </a:solidFill>
              </a:rPr>
              <a:t>berjumlah</a:t>
            </a:r>
            <a:r>
              <a:rPr lang="en-US" sz="2400" dirty="0">
                <a:solidFill>
                  <a:srgbClr val="000000"/>
                </a:solidFill>
              </a:rPr>
              <a:t> </a:t>
            </a:r>
            <a:r>
              <a:rPr lang="en-US" sz="2400" dirty="0" err="1">
                <a:solidFill>
                  <a:srgbClr val="000000"/>
                </a:solidFill>
              </a:rPr>
              <a:t>ganjil</a:t>
            </a:r>
            <a:r>
              <a:rPr lang="en-US" sz="2400" dirty="0">
                <a:solidFill>
                  <a:srgbClr val="000000"/>
                </a:solidFill>
              </a:rPr>
              <a:t>, </a:t>
            </a:r>
            <a:r>
              <a:rPr lang="en-US" sz="2400" dirty="0" err="1">
                <a:solidFill>
                  <a:srgbClr val="000000"/>
                </a:solidFill>
              </a:rPr>
              <a:t>maka</a:t>
            </a:r>
            <a:r>
              <a:rPr lang="en-US" sz="2400" dirty="0">
                <a:solidFill>
                  <a:srgbClr val="000000"/>
                </a:solidFill>
              </a:rPr>
              <a:t> polygon </a:t>
            </a:r>
            <a:r>
              <a:rPr lang="en-US" sz="2400" dirty="0" err="1">
                <a:solidFill>
                  <a:srgbClr val="000000"/>
                </a:solidFill>
              </a:rPr>
              <a:t>tersebut</a:t>
            </a:r>
            <a:r>
              <a:rPr lang="en-US" sz="2400" dirty="0">
                <a:solidFill>
                  <a:srgbClr val="000000"/>
                </a:solidFill>
              </a:rPr>
              <a:t> </a:t>
            </a:r>
            <a:r>
              <a:rPr lang="en-US" sz="2400" dirty="0" err="1">
                <a:solidFill>
                  <a:srgbClr val="000000"/>
                </a:solidFill>
              </a:rPr>
              <a:t>berada</a:t>
            </a:r>
            <a:r>
              <a:rPr lang="en-US" sz="2400" dirty="0">
                <a:solidFill>
                  <a:srgbClr val="000000"/>
                </a:solidFill>
              </a:rPr>
              <a:t> di </a:t>
            </a:r>
            <a:r>
              <a:rPr lang="en-US" sz="2400" dirty="0" err="1">
                <a:solidFill>
                  <a:srgbClr val="000000"/>
                </a:solidFill>
              </a:rPr>
              <a:t>dalam</a:t>
            </a:r>
            <a:r>
              <a:rPr lang="en-US" sz="2400" dirty="0">
                <a:solidFill>
                  <a:srgbClr val="000000"/>
                </a:solidFill>
              </a:rPr>
              <a:t> polygon, dan </a:t>
            </a:r>
            <a:r>
              <a:rPr lang="en-US" sz="2400" dirty="0" err="1">
                <a:solidFill>
                  <a:srgbClr val="000000"/>
                </a:solidFill>
              </a:rPr>
              <a:t>jika</a:t>
            </a:r>
            <a:r>
              <a:rPr lang="en-US" sz="2400" dirty="0">
                <a:solidFill>
                  <a:srgbClr val="000000"/>
                </a:solidFill>
              </a:rPr>
              <a:t> </a:t>
            </a:r>
            <a:r>
              <a:rPr lang="en-US" sz="2400" dirty="0" err="1">
                <a:solidFill>
                  <a:srgbClr val="000000"/>
                </a:solidFill>
              </a:rPr>
              <a:t>perpotongannya</a:t>
            </a:r>
            <a:r>
              <a:rPr lang="en-US" sz="2400" dirty="0">
                <a:solidFill>
                  <a:srgbClr val="000000"/>
                </a:solidFill>
              </a:rPr>
              <a:t> </a:t>
            </a:r>
            <a:r>
              <a:rPr lang="en-US" sz="2400" dirty="0" err="1">
                <a:solidFill>
                  <a:srgbClr val="000000"/>
                </a:solidFill>
              </a:rPr>
              <a:t>berjumlah</a:t>
            </a:r>
            <a:r>
              <a:rPr lang="en-US" sz="2400" dirty="0">
                <a:solidFill>
                  <a:srgbClr val="000000"/>
                </a:solidFill>
              </a:rPr>
              <a:t> </a:t>
            </a:r>
            <a:r>
              <a:rPr lang="en-US" sz="2400" dirty="0" err="1">
                <a:solidFill>
                  <a:srgbClr val="000000"/>
                </a:solidFill>
              </a:rPr>
              <a:t>genap</a:t>
            </a:r>
            <a:r>
              <a:rPr lang="en-US" sz="2400" dirty="0">
                <a:solidFill>
                  <a:srgbClr val="000000"/>
                </a:solidFill>
              </a:rPr>
              <a:t> </a:t>
            </a:r>
            <a:r>
              <a:rPr lang="en-US" sz="2400" dirty="0" err="1">
                <a:solidFill>
                  <a:srgbClr val="000000"/>
                </a:solidFill>
              </a:rPr>
              <a:t>maka</a:t>
            </a:r>
            <a:r>
              <a:rPr lang="en-US" sz="2400" dirty="0">
                <a:solidFill>
                  <a:srgbClr val="000000"/>
                </a:solidFill>
              </a:rPr>
              <a:t> </a:t>
            </a:r>
            <a:r>
              <a:rPr lang="en-US" sz="2400" dirty="0" err="1">
                <a:solidFill>
                  <a:srgbClr val="000000"/>
                </a:solidFill>
              </a:rPr>
              <a:t>titik</a:t>
            </a:r>
            <a:r>
              <a:rPr lang="en-US" sz="2400" dirty="0">
                <a:solidFill>
                  <a:srgbClr val="000000"/>
                </a:solidFill>
              </a:rPr>
              <a:t> </a:t>
            </a:r>
            <a:r>
              <a:rPr lang="en-US" sz="2400" dirty="0" err="1">
                <a:solidFill>
                  <a:srgbClr val="000000"/>
                </a:solidFill>
              </a:rPr>
              <a:t>tersebut</a:t>
            </a:r>
            <a:r>
              <a:rPr lang="en-US" sz="2400" dirty="0">
                <a:solidFill>
                  <a:srgbClr val="000000"/>
                </a:solidFill>
              </a:rPr>
              <a:t> </a:t>
            </a:r>
            <a:r>
              <a:rPr lang="en-US" sz="2400" dirty="0" err="1">
                <a:solidFill>
                  <a:srgbClr val="000000"/>
                </a:solidFill>
              </a:rPr>
              <a:t>berada</a:t>
            </a:r>
            <a:r>
              <a:rPr lang="en-US" sz="2400" dirty="0">
                <a:solidFill>
                  <a:srgbClr val="000000"/>
                </a:solidFill>
              </a:rPr>
              <a:t> di </a:t>
            </a:r>
            <a:r>
              <a:rPr lang="en-US" sz="2400" dirty="0" err="1">
                <a:solidFill>
                  <a:srgbClr val="000000"/>
                </a:solidFill>
              </a:rPr>
              <a:t>luar</a:t>
            </a:r>
            <a:r>
              <a:rPr lang="en-US" sz="2400" dirty="0">
                <a:solidFill>
                  <a:srgbClr val="000000"/>
                </a:solidFill>
              </a:rPr>
              <a:t> polygon.</a:t>
            </a:r>
          </a:p>
        </p:txBody>
      </p:sp>
      <p:pic>
        <p:nvPicPr>
          <p:cNvPr id="2050" name="Picture 2" descr="Image result for point inside polygon">
            <a:extLst>
              <a:ext uri="{FF2B5EF4-FFF2-40B4-BE49-F238E27FC236}">
                <a16:creationId xmlns:a16="http://schemas.microsoft.com/office/drawing/2014/main" id="{07D1B9D8-9CCE-47CF-8A6F-CACD5E028A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7515" y="3054070"/>
            <a:ext cx="4067175" cy="277177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25867141-F29C-4FB1-AD47-50EDBE4BCDF1}"/>
              </a:ext>
            </a:extLst>
          </p:cNvPr>
          <p:cNvSpPr/>
          <p:nvPr/>
        </p:nvSpPr>
        <p:spPr>
          <a:xfrm>
            <a:off x="171278" y="6488668"/>
            <a:ext cx="4813690" cy="307777"/>
          </a:xfrm>
          <a:prstGeom prst="rect">
            <a:avLst/>
          </a:prstGeom>
        </p:spPr>
        <p:txBody>
          <a:bodyPr wrap="none">
            <a:spAutoFit/>
          </a:bodyPr>
          <a:lstStyle/>
          <a:p>
            <a:r>
              <a:rPr lang="en-US" sz="1400" dirty="0"/>
              <a:t>Source: Mark de berg, Computational Geometry page 119 - 130</a:t>
            </a:r>
          </a:p>
        </p:txBody>
      </p:sp>
    </p:spTree>
    <p:extLst>
      <p:ext uri="{BB962C8B-B14F-4D97-AF65-F5344CB8AC3E}">
        <p14:creationId xmlns:p14="http://schemas.microsoft.com/office/powerpoint/2010/main" val="699503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5D69A11-97F5-4B37-A236-33AC8577156D}"/>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rPr>
              <a:t>Graham Scan convex hull algorithm</a:t>
            </a:r>
          </a:p>
        </p:txBody>
      </p:sp>
      <p:sp>
        <p:nvSpPr>
          <p:cNvPr id="12" name="Content Placeholder 2">
            <a:extLst>
              <a:ext uri="{FF2B5EF4-FFF2-40B4-BE49-F238E27FC236}">
                <a16:creationId xmlns:a16="http://schemas.microsoft.com/office/drawing/2014/main" id="{3CA7AFF8-B1FD-4707-8709-DF7166F8902D}"/>
              </a:ext>
            </a:extLst>
          </p:cNvPr>
          <p:cNvSpPr txBox="1">
            <a:spLocks/>
          </p:cNvSpPr>
          <p:nvPr/>
        </p:nvSpPr>
        <p:spPr>
          <a:xfrm>
            <a:off x="6759526" y="2834914"/>
            <a:ext cx="4972928" cy="367139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a:solidFill>
                  <a:srgbClr val="000000"/>
                </a:solidFill>
              </a:rPr>
              <a:t>Merupakan algoritma untuk mencari convex hull dari sekumpulan titik dengan cara mengurutkan semua titik terhadap titik terendahnya lalu melakukan traversing dari sudut terkecil, dan untuk setiap 3 titik yg berhubungan akan diperiksa orientasinya, jika menimbulkan convex maka titik tersebut akan disimpan, dan jika menimbulkan concave maka titik tenganhya akan dibuang.</a:t>
            </a:r>
            <a:endParaRPr lang="en-US" sz="2400" dirty="0">
              <a:solidFill>
                <a:srgbClr val="000000"/>
              </a:solidFill>
            </a:endParaRPr>
          </a:p>
        </p:txBody>
      </p:sp>
      <p:grpSp>
        <p:nvGrpSpPr>
          <p:cNvPr id="13" name="Group 12">
            <a:extLst>
              <a:ext uri="{FF2B5EF4-FFF2-40B4-BE49-F238E27FC236}">
                <a16:creationId xmlns:a16="http://schemas.microsoft.com/office/drawing/2014/main" id="{9D4738CA-BE14-4AAB-A56A-6259553B620E}"/>
              </a:ext>
            </a:extLst>
          </p:cNvPr>
          <p:cNvGrpSpPr/>
          <p:nvPr/>
        </p:nvGrpSpPr>
        <p:grpSpPr>
          <a:xfrm>
            <a:off x="299329" y="2571236"/>
            <a:ext cx="6513488" cy="3853815"/>
            <a:chOff x="355601" y="2571236"/>
            <a:chExt cx="6513488" cy="3853815"/>
          </a:xfrm>
        </p:grpSpPr>
        <p:pic>
          <p:nvPicPr>
            <p:cNvPr id="14" name="Picture 2" descr="Image result for graham scan">
              <a:extLst>
                <a:ext uri="{FF2B5EF4-FFF2-40B4-BE49-F238E27FC236}">
                  <a16:creationId xmlns:a16="http://schemas.microsoft.com/office/drawing/2014/main" id="{89A1D7CE-91F7-42A6-B9B4-EB9E77B66A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352" b="12670"/>
            <a:stretch/>
          </p:blipFill>
          <p:spPr bwMode="auto">
            <a:xfrm>
              <a:off x="4670938" y="2571236"/>
              <a:ext cx="2198151" cy="377644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graham scan">
              <a:extLst>
                <a:ext uri="{FF2B5EF4-FFF2-40B4-BE49-F238E27FC236}">
                  <a16:creationId xmlns:a16="http://schemas.microsoft.com/office/drawing/2014/main" id="{043C13B1-4A53-4504-B491-585F800E91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834" b="12670"/>
            <a:stretch/>
          </p:blipFill>
          <p:spPr bwMode="auto">
            <a:xfrm>
              <a:off x="355601" y="2648608"/>
              <a:ext cx="4315337" cy="3776443"/>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Rectangle 15">
            <a:extLst>
              <a:ext uri="{FF2B5EF4-FFF2-40B4-BE49-F238E27FC236}">
                <a16:creationId xmlns:a16="http://schemas.microsoft.com/office/drawing/2014/main" id="{0E855260-2326-4F98-9DD5-F33BA96EBC76}"/>
              </a:ext>
            </a:extLst>
          </p:cNvPr>
          <p:cNvSpPr/>
          <p:nvPr/>
        </p:nvSpPr>
        <p:spPr>
          <a:xfrm>
            <a:off x="171278" y="6488668"/>
            <a:ext cx="4773614" cy="307777"/>
          </a:xfrm>
          <a:prstGeom prst="rect">
            <a:avLst/>
          </a:prstGeom>
        </p:spPr>
        <p:txBody>
          <a:bodyPr wrap="none">
            <a:spAutoFit/>
          </a:bodyPr>
          <a:lstStyle/>
          <a:p>
            <a:r>
              <a:rPr lang="en-US" sz="1400" dirty="0"/>
              <a:t>Source: Mark de berg, Computational Geometry page 233 - 240</a:t>
            </a:r>
          </a:p>
        </p:txBody>
      </p:sp>
    </p:spTree>
    <p:extLst>
      <p:ext uri="{BB962C8B-B14F-4D97-AF65-F5344CB8AC3E}">
        <p14:creationId xmlns:p14="http://schemas.microsoft.com/office/powerpoint/2010/main" val="34985402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4000"/>
            </a:schemeClr>
          </a:solidFill>
          <a:ln w="127000" cap="sq" cmpd="thinThick">
            <a:solidFill>
              <a:schemeClr val="tx1">
                <a:lumMod val="85000"/>
                <a:lumOff val="1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A002B0-E1F9-4FD0-A983-F1CC46A65F53}"/>
              </a:ext>
            </a:extLst>
          </p:cNvPr>
          <p:cNvSpPr>
            <a:spLocks noGrp="1"/>
          </p:cNvSpPr>
          <p:nvPr>
            <p:ph type="title"/>
          </p:nvPr>
        </p:nvSpPr>
        <p:spPr>
          <a:xfrm>
            <a:off x="838200" y="631825"/>
            <a:ext cx="10515600" cy="1325563"/>
          </a:xfrm>
        </p:spPr>
        <p:txBody>
          <a:bodyPr>
            <a:normAutofit/>
          </a:bodyPr>
          <a:lstStyle/>
          <a:p>
            <a:r>
              <a:rPr lang="en-US" sz="4400" err="1"/>
              <a:t>Rancangan</a:t>
            </a:r>
            <a:r>
              <a:rPr lang="en-US" sz="4400"/>
              <a:t> </a:t>
            </a:r>
            <a:r>
              <a:rPr lang="en-US" sz="4400" err="1"/>
              <a:t>Solusi</a:t>
            </a:r>
            <a:endParaRPr lang="en-US" sz="4400"/>
          </a:p>
        </p:txBody>
      </p:sp>
      <p:sp>
        <p:nvSpPr>
          <p:cNvPr id="3" name="Content Placeholder 2">
            <a:extLst>
              <a:ext uri="{FF2B5EF4-FFF2-40B4-BE49-F238E27FC236}">
                <a16:creationId xmlns:a16="http://schemas.microsoft.com/office/drawing/2014/main" id="{7936478A-F20E-4814-A8AB-8D28B74AA47F}"/>
              </a:ext>
            </a:extLst>
          </p:cNvPr>
          <p:cNvSpPr>
            <a:spLocks noGrp="1"/>
          </p:cNvSpPr>
          <p:nvPr>
            <p:ph idx="1"/>
          </p:nvPr>
        </p:nvSpPr>
        <p:spPr>
          <a:xfrm>
            <a:off x="838200" y="1944856"/>
            <a:ext cx="10515600" cy="3871762"/>
          </a:xfrm>
        </p:spPr>
        <p:txBody>
          <a:bodyPr>
            <a:normAutofit/>
          </a:bodyPr>
          <a:lstStyle/>
          <a:p>
            <a:pPr marL="0" indent="0">
              <a:buNone/>
            </a:pPr>
            <a:r>
              <a:rPr lang="en-US" sz="2400" dirty="0" err="1"/>
              <a:t>Berdasarkan</a:t>
            </a:r>
            <a:r>
              <a:rPr lang="en-US" sz="2400" dirty="0"/>
              <a:t> </a:t>
            </a:r>
            <a:r>
              <a:rPr lang="en-US" sz="2400" dirty="0" err="1"/>
              <a:t>melkman</a:t>
            </a:r>
            <a:r>
              <a:rPr lang="en-US" sz="2400" dirty="0"/>
              <a:t> convex hull algorithm, yang </a:t>
            </a:r>
            <a:r>
              <a:rPr lang="en-US" sz="2400" dirty="0" err="1"/>
              <a:t>melakukan</a:t>
            </a:r>
            <a:r>
              <a:rPr lang="en-US" sz="2400" dirty="0"/>
              <a:t> traversal pada </a:t>
            </a:r>
            <a:r>
              <a:rPr lang="en-US" sz="2400" dirty="0" err="1"/>
              <a:t>sisi</a:t>
            </a:r>
            <a:r>
              <a:rPr lang="en-US" sz="2400" dirty="0"/>
              <a:t> polygon untuk </a:t>
            </a:r>
            <a:r>
              <a:rPr lang="en-US" sz="2400" dirty="0" err="1"/>
              <a:t>membuat</a:t>
            </a:r>
            <a:r>
              <a:rPr lang="en-US" sz="2400" dirty="0"/>
              <a:t> convex hull, dimana </a:t>
            </a:r>
            <a:r>
              <a:rPr lang="en-US" sz="2400" dirty="0" err="1"/>
              <a:t>ketika</a:t>
            </a:r>
            <a:r>
              <a:rPr lang="en-US" sz="2400" dirty="0"/>
              <a:t> 3 </a:t>
            </a:r>
            <a:r>
              <a:rPr lang="en-US" sz="2400" dirty="0" err="1"/>
              <a:t>titik</a:t>
            </a:r>
            <a:r>
              <a:rPr lang="en-US" sz="2400" dirty="0"/>
              <a:t> </a:t>
            </a:r>
            <a:r>
              <a:rPr lang="en-US" sz="2400" dirty="0" err="1"/>
              <a:t>membentuk</a:t>
            </a:r>
            <a:r>
              <a:rPr lang="en-US" sz="2400" dirty="0"/>
              <a:t> convex, </a:t>
            </a:r>
            <a:r>
              <a:rPr lang="en-US" sz="2400" dirty="0" err="1"/>
              <a:t>maka</a:t>
            </a:r>
            <a:r>
              <a:rPr lang="en-US" sz="2400" dirty="0"/>
              <a:t> </a:t>
            </a:r>
            <a:r>
              <a:rPr lang="en-US" sz="2400" dirty="0" err="1"/>
              <a:t>semua</a:t>
            </a:r>
            <a:r>
              <a:rPr lang="en-US" sz="2400" dirty="0"/>
              <a:t> </a:t>
            </a:r>
            <a:r>
              <a:rPr lang="en-US" sz="2400" dirty="0" err="1"/>
              <a:t>titik</a:t>
            </a:r>
            <a:r>
              <a:rPr lang="en-US" sz="2400" dirty="0"/>
              <a:t> </a:t>
            </a:r>
            <a:r>
              <a:rPr lang="en-US" sz="2400" dirty="0" err="1"/>
              <a:t>tersebut</a:t>
            </a:r>
            <a:r>
              <a:rPr lang="en-US" sz="2400" dirty="0"/>
              <a:t> </a:t>
            </a:r>
            <a:r>
              <a:rPr lang="en-US" sz="2400" dirty="0" err="1"/>
              <a:t>disimpan</a:t>
            </a:r>
            <a:r>
              <a:rPr lang="en-US" sz="2400" dirty="0"/>
              <a:t>, dan </a:t>
            </a:r>
            <a:r>
              <a:rPr lang="en-US" sz="2400" dirty="0" err="1"/>
              <a:t>sebaliknya</a:t>
            </a:r>
            <a:r>
              <a:rPr lang="en-US" sz="2400" dirty="0"/>
              <a:t> </a:t>
            </a:r>
            <a:r>
              <a:rPr lang="en-US" sz="2400" dirty="0" err="1"/>
              <a:t>ketika</a:t>
            </a:r>
            <a:r>
              <a:rPr lang="en-US" sz="2400" dirty="0"/>
              <a:t> </a:t>
            </a:r>
            <a:r>
              <a:rPr lang="en-US" sz="2400" dirty="0" err="1"/>
              <a:t>ketiga</a:t>
            </a:r>
            <a:r>
              <a:rPr lang="en-US" sz="2400" dirty="0"/>
              <a:t> </a:t>
            </a:r>
            <a:r>
              <a:rPr lang="en-US" sz="2400" dirty="0" err="1"/>
              <a:t>titik</a:t>
            </a:r>
            <a:r>
              <a:rPr lang="en-US" sz="2400" dirty="0"/>
              <a:t> </a:t>
            </a:r>
            <a:r>
              <a:rPr lang="en-US" sz="2400" dirty="0" err="1"/>
              <a:t>membentuk</a:t>
            </a:r>
            <a:r>
              <a:rPr lang="en-US" sz="2400" dirty="0"/>
              <a:t> concave, </a:t>
            </a:r>
            <a:r>
              <a:rPr lang="en-US" sz="2400" dirty="0" err="1"/>
              <a:t>maka</a:t>
            </a:r>
            <a:r>
              <a:rPr lang="en-US" sz="2400" dirty="0"/>
              <a:t> </a:t>
            </a:r>
            <a:r>
              <a:rPr lang="en-US" sz="2400" dirty="0" err="1"/>
              <a:t>titik</a:t>
            </a:r>
            <a:r>
              <a:rPr lang="en-US" sz="2400" dirty="0"/>
              <a:t> </a:t>
            </a:r>
            <a:r>
              <a:rPr lang="en-US" sz="2400" dirty="0" err="1"/>
              <a:t>tengah</a:t>
            </a:r>
            <a:r>
              <a:rPr lang="en-US" sz="2400" dirty="0"/>
              <a:t> atau </a:t>
            </a:r>
            <a:r>
              <a:rPr lang="en-US" sz="2400" dirty="0" err="1"/>
              <a:t>titik</a:t>
            </a:r>
            <a:r>
              <a:rPr lang="en-US" sz="2400" dirty="0"/>
              <a:t> </a:t>
            </a:r>
            <a:r>
              <a:rPr lang="en-US" sz="2400" dirty="0" err="1"/>
              <a:t>kedua</a:t>
            </a:r>
            <a:r>
              <a:rPr lang="en-US" sz="2400" dirty="0"/>
              <a:t> </a:t>
            </a:r>
            <a:r>
              <a:rPr lang="en-US" sz="2400" dirty="0" err="1"/>
              <a:t>tidak</a:t>
            </a:r>
            <a:r>
              <a:rPr lang="en-US" sz="2400" dirty="0"/>
              <a:t> </a:t>
            </a:r>
            <a:r>
              <a:rPr lang="en-US" sz="2400" dirty="0" err="1"/>
              <a:t>dimasukan</a:t>
            </a:r>
            <a:r>
              <a:rPr lang="en-US" sz="2400" dirty="0"/>
              <a:t> </a:t>
            </a:r>
            <a:r>
              <a:rPr lang="en-US" sz="2400" dirty="0" err="1"/>
              <a:t>kedalam</a:t>
            </a:r>
            <a:r>
              <a:rPr lang="en-US" sz="2400" dirty="0"/>
              <a:t> polygon. </a:t>
            </a:r>
          </a:p>
          <a:p>
            <a:pPr marL="0" indent="0">
              <a:buNone/>
            </a:pPr>
            <a:r>
              <a:rPr lang="en-US" sz="2400" dirty="0" err="1"/>
              <a:t>Dengan</a:t>
            </a:r>
            <a:r>
              <a:rPr lang="en-US" sz="2400" dirty="0"/>
              <a:t> </a:t>
            </a:r>
            <a:r>
              <a:rPr lang="en-US" sz="2400" dirty="0" err="1"/>
              <a:t>pendekatan</a:t>
            </a:r>
            <a:r>
              <a:rPr lang="en-US" sz="2400" dirty="0"/>
              <a:t> yang sama, </a:t>
            </a:r>
            <a:r>
              <a:rPr lang="en-US" sz="2400" dirty="0" err="1"/>
              <a:t>hipotesa</a:t>
            </a:r>
            <a:r>
              <a:rPr lang="en-US" sz="2400" dirty="0"/>
              <a:t> 1 bisa </a:t>
            </a:r>
            <a:r>
              <a:rPr lang="en-US" sz="2400" dirty="0" err="1"/>
              <a:t>diselesaikan</a:t>
            </a:r>
            <a:r>
              <a:rPr lang="en-US" sz="2400" dirty="0"/>
              <a:t>, </a:t>
            </a:r>
            <a:r>
              <a:rPr lang="en-US" sz="2400" dirty="0" err="1"/>
              <a:t>tetapi</a:t>
            </a:r>
            <a:r>
              <a:rPr lang="en-US" sz="2400" dirty="0"/>
              <a:t> </a:t>
            </a:r>
            <a:r>
              <a:rPr lang="en-US" sz="2400" dirty="0" err="1"/>
              <a:t>dengan</a:t>
            </a:r>
            <a:r>
              <a:rPr lang="en-US" sz="2400" dirty="0"/>
              <a:t> ide yang </a:t>
            </a:r>
            <a:r>
              <a:rPr lang="en-US" sz="2400" dirty="0" err="1"/>
              <a:t>dilakukan</a:t>
            </a:r>
            <a:r>
              <a:rPr lang="en-US" sz="2400" dirty="0"/>
              <a:t> </a:t>
            </a:r>
            <a:r>
              <a:rPr lang="en-US" sz="2400" dirty="0" err="1"/>
              <a:t>berbeda</a:t>
            </a:r>
            <a:r>
              <a:rPr lang="en-US" sz="2400" dirty="0"/>
              <a:t>. </a:t>
            </a:r>
            <a:r>
              <a:rPr lang="en-US" sz="2400" dirty="0" err="1"/>
              <a:t>Yaitu</a:t>
            </a:r>
            <a:r>
              <a:rPr lang="en-US" sz="2400" dirty="0"/>
              <a:t> </a:t>
            </a:r>
            <a:r>
              <a:rPr lang="en-US" sz="2400" dirty="0" err="1"/>
              <a:t>dengan</a:t>
            </a:r>
            <a:r>
              <a:rPr lang="en-US" sz="2400" dirty="0"/>
              <a:t> </a:t>
            </a:r>
            <a:r>
              <a:rPr lang="en-US" sz="2400" dirty="0" err="1"/>
              <a:t>cara</a:t>
            </a:r>
            <a:r>
              <a:rPr lang="en-US" sz="2400" dirty="0"/>
              <a:t> </a:t>
            </a:r>
            <a:r>
              <a:rPr lang="en-US" sz="2400" dirty="0" err="1"/>
              <a:t>membuang</a:t>
            </a:r>
            <a:r>
              <a:rPr lang="en-US" sz="2400" dirty="0"/>
              <a:t> </a:t>
            </a:r>
            <a:r>
              <a:rPr lang="en-US" sz="2400" dirty="0" err="1"/>
              <a:t>titik</a:t>
            </a:r>
            <a:r>
              <a:rPr lang="en-US" sz="2400" dirty="0"/>
              <a:t> yang </a:t>
            </a:r>
            <a:r>
              <a:rPr lang="en-US" sz="2400" dirty="0" err="1"/>
              <a:t>membuat</a:t>
            </a:r>
            <a:r>
              <a:rPr lang="en-US" sz="2400" dirty="0"/>
              <a:t> polygon </a:t>
            </a:r>
            <a:r>
              <a:rPr lang="en-US" sz="2400" dirty="0" err="1"/>
              <a:t>luar</a:t>
            </a:r>
            <a:r>
              <a:rPr lang="en-US" sz="2400" dirty="0"/>
              <a:t> </a:t>
            </a:r>
            <a:r>
              <a:rPr lang="en-US" sz="2400" dirty="0" err="1"/>
              <a:t>menjadi</a:t>
            </a:r>
            <a:r>
              <a:rPr lang="en-US" sz="2400" dirty="0"/>
              <a:t> convex dan </a:t>
            </a:r>
            <a:r>
              <a:rPr lang="en-US" sz="2400" dirty="0" err="1"/>
              <a:t>menyimpan</a:t>
            </a:r>
            <a:r>
              <a:rPr lang="en-US" sz="2400" dirty="0"/>
              <a:t> </a:t>
            </a:r>
            <a:r>
              <a:rPr lang="en-US" sz="2400" dirty="0" err="1"/>
              <a:t>titik</a:t>
            </a:r>
            <a:r>
              <a:rPr lang="en-US" sz="2400" dirty="0"/>
              <a:t> yang </a:t>
            </a:r>
            <a:r>
              <a:rPr lang="en-US" sz="2400" dirty="0" err="1"/>
              <a:t>membuat</a:t>
            </a:r>
            <a:r>
              <a:rPr lang="en-US" sz="2400" dirty="0"/>
              <a:t> polygon </a:t>
            </a:r>
            <a:r>
              <a:rPr lang="en-US" sz="2400" dirty="0" err="1"/>
              <a:t>menjadi</a:t>
            </a:r>
            <a:r>
              <a:rPr lang="en-US" sz="2400" dirty="0"/>
              <a:t> concave.</a:t>
            </a:r>
          </a:p>
        </p:txBody>
      </p:sp>
      <p:grpSp>
        <p:nvGrpSpPr>
          <p:cNvPr id="13" name="Group 12">
            <a:extLst>
              <a:ext uri="{FF2B5EF4-FFF2-40B4-BE49-F238E27FC236}">
                <a16:creationId xmlns:a16="http://schemas.microsoft.com/office/drawing/2014/main" id="{DB9DF81D-8D29-4949-89F5-CAE52B4DB4EF}"/>
              </a:ext>
            </a:extLst>
          </p:cNvPr>
          <p:cNvGrpSpPr/>
          <p:nvPr/>
        </p:nvGrpSpPr>
        <p:grpSpPr>
          <a:xfrm>
            <a:off x="1980174" y="4735530"/>
            <a:ext cx="3181350" cy="1766888"/>
            <a:chOff x="1980174" y="4735530"/>
            <a:chExt cx="3181350" cy="1766888"/>
          </a:xfrm>
        </p:grpSpPr>
        <p:pic>
          <p:nvPicPr>
            <p:cNvPr id="7" name="Picture 6" descr="A close up of a logo&#10;&#10;Description automatically generated">
              <a:extLst>
                <a:ext uri="{FF2B5EF4-FFF2-40B4-BE49-F238E27FC236}">
                  <a16:creationId xmlns:a16="http://schemas.microsoft.com/office/drawing/2014/main" id="{8F22545D-10B8-4807-B499-84B180CBB8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0174" y="4735530"/>
              <a:ext cx="3181350" cy="1181100"/>
            </a:xfrm>
            <a:prstGeom prst="rect">
              <a:avLst/>
            </a:prstGeom>
          </p:spPr>
        </p:pic>
        <p:sp>
          <p:nvSpPr>
            <p:cNvPr id="11" name="TextBox 10">
              <a:extLst>
                <a:ext uri="{FF2B5EF4-FFF2-40B4-BE49-F238E27FC236}">
                  <a16:creationId xmlns:a16="http://schemas.microsoft.com/office/drawing/2014/main" id="{851B9105-3DFA-4F91-8146-6E3390C74B4E}"/>
                </a:ext>
              </a:extLst>
            </p:cNvPr>
            <p:cNvSpPr txBox="1"/>
            <p:nvPr/>
          </p:nvSpPr>
          <p:spPr>
            <a:xfrm>
              <a:off x="2182001" y="5856087"/>
              <a:ext cx="2539219" cy="646331"/>
            </a:xfrm>
            <a:prstGeom prst="rect">
              <a:avLst/>
            </a:prstGeom>
            <a:noFill/>
          </p:spPr>
          <p:txBody>
            <a:bodyPr wrap="square" rtlCol="0">
              <a:spAutoFit/>
            </a:bodyPr>
            <a:lstStyle/>
            <a:p>
              <a:pPr algn="ctr"/>
              <a:r>
                <a:rPr lang="en-US" dirty="0" err="1"/>
                <a:t>Titik</a:t>
              </a:r>
              <a:r>
                <a:rPr lang="en-US" dirty="0"/>
                <a:t> </a:t>
              </a:r>
              <a:r>
                <a:rPr lang="en-US" dirty="0" err="1"/>
                <a:t>hijau</a:t>
              </a:r>
              <a:r>
                <a:rPr lang="en-US" dirty="0"/>
                <a:t> </a:t>
              </a:r>
              <a:r>
                <a:rPr lang="en-US" dirty="0" err="1"/>
                <a:t>membuat</a:t>
              </a:r>
              <a:r>
                <a:rPr lang="en-US" dirty="0"/>
                <a:t> convex </a:t>
              </a:r>
              <a:r>
                <a:rPr lang="en-US" dirty="0" err="1"/>
                <a:t>maka</a:t>
              </a:r>
              <a:r>
                <a:rPr lang="en-US" dirty="0"/>
                <a:t> </a:t>
              </a:r>
              <a:r>
                <a:rPr lang="en-US" dirty="0" err="1"/>
                <a:t>dibuang</a:t>
              </a:r>
              <a:endParaRPr lang="en-US" dirty="0"/>
            </a:p>
          </p:txBody>
        </p:sp>
      </p:grpSp>
      <p:grpSp>
        <p:nvGrpSpPr>
          <p:cNvPr id="14" name="Group 13">
            <a:extLst>
              <a:ext uri="{FF2B5EF4-FFF2-40B4-BE49-F238E27FC236}">
                <a16:creationId xmlns:a16="http://schemas.microsoft.com/office/drawing/2014/main" id="{043A8056-4C20-4C6E-B8E3-BF9D12543AA8}"/>
              </a:ext>
            </a:extLst>
          </p:cNvPr>
          <p:cNvGrpSpPr/>
          <p:nvPr/>
        </p:nvGrpSpPr>
        <p:grpSpPr>
          <a:xfrm>
            <a:off x="6820134" y="4730768"/>
            <a:ext cx="3133725" cy="1732181"/>
            <a:chOff x="6820134" y="4730768"/>
            <a:chExt cx="3133725" cy="1732181"/>
          </a:xfrm>
        </p:grpSpPr>
        <p:pic>
          <p:nvPicPr>
            <p:cNvPr id="10" name="Picture 9" descr="A close up of a logo&#10;&#10;Description automatically generated">
              <a:extLst>
                <a:ext uri="{FF2B5EF4-FFF2-40B4-BE49-F238E27FC236}">
                  <a16:creationId xmlns:a16="http://schemas.microsoft.com/office/drawing/2014/main" id="{7924245C-CE65-4AE1-88AC-4E2208A711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0134" y="4730768"/>
              <a:ext cx="3133725" cy="1085850"/>
            </a:xfrm>
            <a:prstGeom prst="rect">
              <a:avLst/>
            </a:prstGeom>
          </p:spPr>
        </p:pic>
        <p:sp>
          <p:nvSpPr>
            <p:cNvPr id="12" name="TextBox 11">
              <a:extLst>
                <a:ext uri="{FF2B5EF4-FFF2-40B4-BE49-F238E27FC236}">
                  <a16:creationId xmlns:a16="http://schemas.microsoft.com/office/drawing/2014/main" id="{CF97FD60-FDC6-4AD5-8F52-AFB63573ADCB}"/>
                </a:ext>
              </a:extLst>
            </p:cNvPr>
            <p:cNvSpPr txBox="1"/>
            <p:nvPr/>
          </p:nvSpPr>
          <p:spPr>
            <a:xfrm>
              <a:off x="7208204" y="5816618"/>
              <a:ext cx="2539219" cy="646331"/>
            </a:xfrm>
            <a:prstGeom prst="rect">
              <a:avLst/>
            </a:prstGeom>
            <a:noFill/>
          </p:spPr>
          <p:txBody>
            <a:bodyPr wrap="square" rtlCol="0">
              <a:spAutoFit/>
            </a:bodyPr>
            <a:lstStyle/>
            <a:p>
              <a:pPr algn="ctr"/>
              <a:r>
                <a:rPr lang="en-US" dirty="0" err="1"/>
                <a:t>Titik</a:t>
              </a:r>
              <a:r>
                <a:rPr lang="en-US" dirty="0"/>
                <a:t> </a:t>
              </a:r>
              <a:r>
                <a:rPr lang="en-US" dirty="0" err="1"/>
                <a:t>hijau</a:t>
              </a:r>
              <a:r>
                <a:rPr lang="en-US" dirty="0"/>
                <a:t> </a:t>
              </a:r>
              <a:r>
                <a:rPr lang="en-US" dirty="0" err="1"/>
                <a:t>membuat</a:t>
              </a:r>
              <a:r>
                <a:rPr lang="en-US" dirty="0"/>
                <a:t> concave </a:t>
              </a:r>
              <a:r>
                <a:rPr lang="en-US" dirty="0" err="1"/>
                <a:t>maka</a:t>
              </a:r>
              <a:r>
                <a:rPr lang="en-US" dirty="0"/>
                <a:t> </a:t>
              </a:r>
              <a:r>
                <a:rPr lang="en-US" dirty="0" err="1"/>
                <a:t>disimpan</a:t>
              </a:r>
              <a:endParaRPr lang="en-US" dirty="0"/>
            </a:p>
          </p:txBody>
        </p:sp>
      </p:grpSp>
    </p:spTree>
    <p:extLst>
      <p:ext uri="{BB962C8B-B14F-4D97-AF65-F5344CB8AC3E}">
        <p14:creationId xmlns:p14="http://schemas.microsoft.com/office/powerpoint/2010/main" val="37440618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B30E8-66C5-41A0-90E9-755F279F051B}"/>
              </a:ext>
            </a:extLst>
          </p:cNvPr>
          <p:cNvSpPr>
            <a:spLocks noGrp="1"/>
          </p:cNvSpPr>
          <p:nvPr>
            <p:ph type="title"/>
          </p:nvPr>
        </p:nvSpPr>
        <p:spPr>
          <a:xfrm>
            <a:off x="838200" y="365125"/>
            <a:ext cx="10515600" cy="1325563"/>
          </a:xfrm>
        </p:spPr>
        <p:txBody>
          <a:bodyPr/>
          <a:lstStyle/>
          <a:p>
            <a:r>
              <a:rPr lang="en-US"/>
              <a:t>Rancangan solusi</a:t>
            </a:r>
            <a:endParaRPr lang="en-US" dirty="0"/>
          </a:p>
        </p:txBody>
      </p:sp>
      <p:sp>
        <p:nvSpPr>
          <p:cNvPr id="3" name="Content Placeholder 2">
            <a:extLst>
              <a:ext uri="{FF2B5EF4-FFF2-40B4-BE49-F238E27FC236}">
                <a16:creationId xmlns:a16="http://schemas.microsoft.com/office/drawing/2014/main" id="{461C8454-0D42-4654-9114-755430F0B9DF}"/>
              </a:ext>
            </a:extLst>
          </p:cNvPr>
          <p:cNvSpPr>
            <a:spLocks noGrp="1"/>
          </p:cNvSpPr>
          <p:nvPr>
            <p:ph idx="1"/>
          </p:nvPr>
        </p:nvSpPr>
        <p:spPr>
          <a:xfrm>
            <a:off x="838200" y="1825625"/>
            <a:ext cx="10515600" cy="4351338"/>
          </a:xfrm>
        </p:spPr>
        <p:txBody>
          <a:bodyPr/>
          <a:lstStyle/>
          <a:p>
            <a:pPr marL="0" indent="0">
              <a:buNone/>
            </a:pPr>
            <a:r>
              <a:rPr lang="en-US" dirty="0" err="1"/>
              <a:t>Sebelum</a:t>
            </a:r>
            <a:r>
              <a:rPr lang="en-US" dirty="0"/>
              <a:t> </a:t>
            </a:r>
            <a:r>
              <a:rPr lang="en-US" dirty="0" err="1"/>
              <a:t>menghapus</a:t>
            </a:r>
            <a:r>
              <a:rPr lang="en-US" dirty="0"/>
              <a:t> </a:t>
            </a:r>
            <a:r>
              <a:rPr lang="en-US" dirty="0" err="1"/>
              <a:t>titik</a:t>
            </a:r>
            <a:r>
              <a:rPr lang="en-US" dirty="0"/>
              <a:t> yang convex, </a:t>
            </a:r>
            <a:r>
              <a:rPr lang="en-US" dirty="0" err="1"/>
              <a:t>buatlah</a:t>
            </a:r>
            <a:r>
              <a:rPr lang="en-US" dirty="0"/>
              <a:t> </a:t>
            </a:r>
            <a:r>
              <a:rPr lang="en-US" dirty="0" err="1"/>
              <a:t>segitiga</a:t>
            </a:r>
            <a:r>
              <a:rPr lang="en-US" dirty="0"/>
              <a:t> yang </a:t>
            </a:r>
            <a:r>
              <a:rPr lang="en-US" dirty="0" err="1"/>
              <a:t>terdiri</a:t>
            </a:r>
            <a:r>
              <a:rPr lang="en-US" dirty="0"/>
              <a:t> </a:t>
            </a:r>
            <a:r>
              <a:rPr lang="en-US" dirty="0" err="1"/>
              <a:t>dari</a:t>
            </a:r>
            <a:r>
              <a:rPr lang="en-US" dirty="0"/>
              <a:t> 3 </a:t>
            </a:r>
            <a:r>
              <a:rPr lang="en-US" dirty="0" err="1"/>
              <a:t>titik</a:t>
            </a:r>
            <a:r>
              <a:rPr lang="en-US" dirty="0"/>
              <a:t> yang </a:t>
            </a:r>
            <a:r>
              <a:rPr lang="en-US" dirty="0" err="1"/>
              <a:t>membuat</a:t>
            </a:r>
            <a:r>
              <a:rPr lang="en-US" dirty="0"/>
              <a:t> convex </a:t>
            </a:r>
            <a:r>
              <a:rPr lang="en-US" dirty="0" err="1"/>
              <a:t>lalu</a:t>
            </a:r>
            <a:r>
              <a:rPr lang="en-US" dirty="0"/>
              <a:t> </a:t>
            </a:r>
            <a:r>
              <a:rPr lang="en-US" dirty="0" err="1"/>
              <a:t>cari</a:t>
            </a:r>
            <a:r>
              <a:rPr lang="en-US" dirty="0"/>
              <a:t> </a:t>
            </a:r>
            <a:r>
              <a:rPr lang="en-US" dirty="0" err="1"/>
              <a:t>pohon</a:t>
            </a:r>
            <a:r>
              <a:rPr lang="en-US" dirty="0"/>
              <a:t> mana </a:t>
            </a:r>
            <a:r>
              <a:rPr lang="en-US" dirty="0" err="1"/>
              <a:t>saja</a:t>
            </a:r>
            <a:r>
              <a:rPr lang="en-US" dirty="0"/>
              <a:t> yang </a:t>
            </a:r>
            <a:r>
              <a:rPr lang="en-US" dirty="0" err="1"/>
              <a:t>berada</a:t>
            </a:r>
            <a:r>
              <a:rPr lang="en-US" dirty="0"/>
              <a:t> di </a:t>
            </a:r>
            <a:r>
              <a:rPr lang="en-US" dirty="0" err="1"/>
              <a:t>dalam</a:t>
            </a:r>
            <a:r>
              <a:rPr lang="en-US" dirty="0"/>
              <a:t> </a:t>
            </a:r>
            <a:r>
              <a:rPr lang="en-US" dirty="0" err="1"/>
              <a:t>segitiga</a:t>
            </a:r>
            <a:r>
              <a:rPr lang="en-US" dirty="0"/>
              <a:t> </a:t>
            </a:r>
            <a:r>
              <a:rPr lang="en-US" dirty="0" err="1"/>
              <a:t>tersebut</a:t>
            </a:r>
            <a:r>
              <a:rPr lang="en-US" dirty="0"/>
              <a:t>. Dari </a:t>
            </a:r>
            <a:r>
              <a:rPr lang="en-US" dirty="0" err="1"/>
              <a:t>semua</a:t>
            </a:r>
            <a:r>
              <a:rPr lang="en-US" dirty="0"/>
              <a:t> </a:t>
            </a:r>
            <a:r>
              <a:rPr lang="en-US" dirty="0" err="1"/>
              <a:t>titik</a:t>
            </a:r>
            <a:r>
              <a:rPr lang="en-US" dirty="0"/>
              <a:t> </a:t>
            </a:r>
            <a:r>
              <a:rPr lang="en-US" dirty="0" err="1"/>
              <a:t>tersebut</a:t>
            </a:r>
            <a:r>
              <a:rPr lang="en-US" dirty="0"/>
              <a:t> </a:t>
            </a:r>
            <a:r>
              <a:rPr lang="en-US" dirty="0" err="1"/>
              <a:t>carilah</a:t>
            </a:r>
            <a:r>
              <a:rPr lang="en-US" dirty="0"/>
              <a:t> </a:t>
            </a:r>
            <a:r>
              <a:rPr lang="en-US" dirty="0" err="1"/>
              <a:t>convexhullnya</a:t>
            </a:r>
            <a:r>
              <a:rPr lang="en-US" dirty="0"/>
              <a:t> dan </a:t>
            </a:r>
            <a:r>
              <a:rPr lang="en-US" dirty="0" err="1"/>
              <a:t>tambahkan</a:t>
            </a:r>
            <a:r>
              <a:rPr lang="en-US" dirty="0"/>
              <a:t> </a:t>
            </a:r>
            <a:r>
              <a:rPr lang="en-US" dirty="0" err="1"/>
              <a:t>ke</a:t>
            </a:r>
            <a:r>
              <a:rPr lang="en-US" dirty="0"/>
              <a:t> </a:t>
            </a:r>
            <a:r>
              <a:rPr lang="en-US" dirty="0" err="1"/>
              <a:t>dalam</a:t>
            </a:r>
            <a:r>
              <a:rPr lang="en-US" dirty="0"/>
              <a:t> queue </a:t>
            </a:r>
            <a:r>
              <a:rPr lang="en-US" dirty="0" err="1"/>
              <a:t>pembentuk</a:t>
            </a:r>
            <a:r>
              <a:rPr lang="en-US" dirty="0"/>
              <a:t> polygon.</a:t>
            </a:r>
          </a:p>
        </p:txBody>
      </p:sp>
      <p:pic>
        <p:nvPicPr>
          <p:cNvPr id="5" name="Picture 4" descr="A picture containing monitor, dark, black, sitting&#10;&#10;Description automatically generated">
            <a:extLst>
              <a:ext uri="{FF2B5EF4-FFF2-40B4-BE49-F238E27FC236}">
                <a16:creationId xmlns:a16="http://schemas.microsoft.com/office/drawing/2014/main" id="{E5FFDFE9-09C2-4EB3-A85A-2114DD992C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4744" y="3600347"/>
            <a:ext cx="9402511" cy="2576616"/>
          </a:xfrm>
          <a:prstGeom prst="rect">
            <a:avLst/>
          </a:prstGeom>
        </p:spPr>
      </p:pic>
    </p:spTree>
    <p:extLst>
      <p:ext uri="{BB962C8B-B14F-4D97-AF65-F5344CB8AC3E}">
        <p14:creationId xmlns:p14="http://schemas.microsoft.com/office/powerpoint/2010/main" val="1752557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A88116-FB74-474A-8AA3-B42E3E890673}"/>
              </a:ext>
            </a:extLst>
          </p:cNvPr>
          <p:cNvSpPr>
            <a:spLocks noGrp="1"/>
          </p:cNvSpPr>
          <p:nvPr>
            <p:ph type="title"/>
          </p:nvPr>
        </p:nvSpPr>
        <p:spPr>
          <a:xfrm>
            <a:off x="838200" y="963877"/>
            <a:ext cx="3494362" cy="4930246"/>
          </a:xfrm>
        </p:spPr>
        <p:txBody>
          <a:bodyPr>
            <a:normAutofit/>
          </a:bodyPr>
          <a:lstStyle/>
          <a:p>
            <a:pPr algn="r"/>
            <a:r>
              <a:rPr lang="en-US" sz="4400">
                <a:solidFill>
                  <a:schemeClr val="accent1"/>
                </a:solidFill>
              </a:rPr>
              <a:t>Judul awal</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72466C6-3696-44AB-AC68-0333741A6153}"/>
              </a:ext>
            </a:extLst>
          </p:cNvPr>
          <p:cNvSpPr>
            <a:spLocks noGrp="1"/>
          </p:cNvSpPr>
          <p:nvPr>
            <p:ph idx="1"/>
          </p:nvPr>
        </p:nvSpPr>
        <p:spPr>
          <a:xfrm>
            <a:off x="4976031" y="963877"/>
            <a:ext cx="6377769" cy="4930246"/>
          </a:xfrm>
        </p:spPr>
        <p:txBody>
          <a:bodyPr anchor="ctr">
            <a:normAutofit/>
          </a:bodyPr>
          <a:lstStyle/>
          <a:p>
            <a:r>
              <a:rPr lang="en-US" sz="2400"/>
              <a:t>Desain dan Analisis Algoritma Convex Hull dan Line Sweep pada Problem SPOJ 5637 ISUN1 - LL and ErBao</a:t>
            </a:r>
          </a:p>
        </p:txBody>
      </p:sp>
    </p:spTree>
    <p:extLst>
      <p:ext uri="{BB962C8B-B14F-4D97-AF65-F5344CB8AC3E}">
        <p14:creationId xmlns:p14="http://schemas.microsoft.com/office/powerpoint/2010/main" val="39136832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0FE66-78C7-4E75-A76B-BCFD3CA425B9}"/>
              </a:ext>
            </a:extLst>
          </p:cNvPr>
          <p:cNvSpPr>
            <a:spLocks noGrp="1"/>
          </p:cNvSpPr>
          <p:nvPr>
            <p:ph type="title"/>
          </p:nvPr>
        </p:nvSpPr>
        <p:spPr/>
        <p:txBody>
          <a:bodyPr/>
          <a:lstStyle/>
          <a:p>
            <a:r>
              <a:rPr lang="en-US" dirty="0" err="1"/>
              <a:t>Permasalahan</a:t>
            </a:r>
            <a:r>
              <a:rPr lang="en-US" dirty="0"/>
              <a:t> 1</a:t>
            </a:r>
          </a:p>
        </p:txBody>
      </p:sp>
      <p:sp>
        <p:nvSpPr>
          <p:cNvPr id="3" name="Content Placeholder 2">
            <a:extLst>
              <a:ext uri="{FF2B5EF4-FFF2-40B4-BE49-F238E27FC236}">
                <a16:creationId xmlns:a16="http://schemas.microsoft.com/office/drawing/2014/main" id="{9D791722-3F44-4F29-A44C-D9DA920E0D2C}"/>
              </a:ext>
            </a:extLst>
          </p:cNvPr>
          <p:cNvSpPr>
            <a:spLocks noGrp="1"/>
          </p:cNvSpPr>
          <p:nvPr>
            <p:ph idx="1"/>
          </p:nvPr>
        </p:nvSpPr>
        <p:spPr/>
        <p:txBody>
          <a:bodyPr/>
          <a:lstStyle/>
          <a:p>
            <a:r>
              <a:rPr lang="en-US" dirty="0" err="1"/>
              <a:t>Apabila</a:t>
            </a:r>
            <a:r>
              <a:rPr lang="en-US" dirty="0"/>
              <a:t> polygon </a:t>
            </a:r>
            <a:r>
              <a:rPr lang="en-US" dirty="0" err="1"/>
              <a:t>direduksi</a:t>
            </a:r>
            <a:r>
              <a:rPr lang="en-US" dirty="0"/>
              <a:t> </a:t>
            </a:r>
            <a:r>
              <a:rPr lang="en-US" dirty="0" err="1"/>
              <a:t>terdapat</a:t>
            </a:r>
            <a:r>
              <a:rPr lang="en-US" dirty="0"/>
              <a:t> </a:t>
            </a:r>
            <a:r>
              <a:rPr lang="en-US" dirty="0" err="1"/>
              <a:t>garis</a:t>
            </a:r>
            <a:r>
              <a:rPr lang="en-US" dirty="0"/>
              <a:t> yang </a:t>
            </a:r>
            <a:r>
              <a:rPr lang="en-US" dirty="0" err="1"/>
              <a:t>memotong</a:t>
            </a:r>
            <a:r>
              <a:rPr lang="en-US" dirty="0"/>
              <a:t> polygon </a:t>
            </a:r>
            <a:r>
              <a:rPr lang="en-US" dirty="0" err="1"/>
              <a:t>tereduksi</a:t>
            </a:r>
            <a:r>
              <a:rPr lang="en-US" dirty="0"/>
              <a:t> </a:t>
            </a:r>
            <a:r>
              <a:rPr lang="en-US" dirty="0" err="1"/>
              <a:t>tersebut</a:t>
            </a:r>
            <a:r>
              <a:rPr lang="en-US" dirty="0"/>
              <a:t>.</a:t>
            </a:r>
          </a:p>
          <a:p>
            <a:endParaRPr lang="en-US" dirty="0"/>
          </a:p>
          <a:p>
            <a:endParaRPr lang="en-US" dirty="0"/>
          </a:p>
          <a:p>
            <a:endParaRPr lang="en-US" dirty="0"/>
          </a:p>
          <a:p>
            <a:endParaRPr lang="en-US" dirty="0"/>
          </a:p>
          <a:p>
            <a:r>
              <a:rPr lang="en-US" dirty="0" err="1"/>
              <a:t>Solusi</a:t>
            </a:r>
            <a:r>
              <a:rPr lang="en-US" dirty="0"/>
              <a:t> : </a:t>
            </a:r>
            <a:r>
              <a:rPr lang="en-US" dirty="0" err="1"/>
              <a:t>memasukan</a:t>
            </a:r>
            <a:r>
              <a:rPr lang="en-US" dirty="0"/>
              <a:t> </a:t>
            </a:r>
            <a:r>
              <a:rPr lang="en-US" dirty="0" err="1"/>
              <a:t>semua</a:t>
            </a:r>
            <a:r>
              <a:rPr lang="en-US" dirty="0"/>
              <a:t> </a:t>
            </a:r>
            <a:r>
              <a:rPr lang="en-US" dirty="0" err="1"/>
              <a:t>titik</a:t>
            </a:r>
            <a:r>
              <a:rPr lang="en-US" dirty="0"/>
              <a:t> pada </a:t>
            </a:r>
            <a:r>
              <a:rPr lang="en-US" dirty="0" err="1"/>
              <a:t>saat</a:t>
            </a:r>
            <a:r>
              <a:rPr lang="en-US" dirty="0"/>
              <a:t> </a:t>
            </a:r>
            <a:r>
              <a:rPr lang="en-US" dirty="0" err="1"/>
              <a:t>mencari</a:t>
            </a:r>
            <a:r>
              <a:rPr lang="en-US" dirty="0"/>
              <a:t> </a:t>
            </a:r>
            <a:r>
              <a:rPr lang="en-US" dirty="0" err="1"/>
              <a:t>titik</a:t>
            </a:r>
            <a:r>
              <a:rPr lang="en-US" dirty="0"/>
              <a:t> yang </a:t>
            </a:r>
            <a:r>
              <a:rPr lang="en-US" dirty="0" err="1"/>
              <a:t>berada</a:t>
            </a:r>
            <a:r>
              <a:rPr lang="en-US" dirty="0"/>
              <a:t> di 	     </a:t>
            </a:r>
            <a:r>
              <a:rPr lang="en-US" dirty="0" err="1"/>
              <a:t>dalam</a:t>
            </a:r>
            <a:r>
              <a:rPr lang="en-US" dirty="0"/>
              <a:t> </a:t>
            </a:r>
            <a:r>
              <a:rPr lang="en-US" dirty="0" err="1"/>
              <a:t>segitiga</a:t>
            </a:r>
            <a:r>
              <a:rPr lang="en-US" dirty="0"/>
              <a:t> yang </a:t>
            </a:r>
            <a:r>
              <a:rPr lang="en-US" dirty="0" err="1"/>
              <a:t>akan</a:t>
            </a:r>
            <a:r>
              <a:rPr lang="en-US" dirty="0"/>
              <a:t> di </a:t>
            </a:r>
            <a:r>
              <a:rPr lang="en-US" dirty="0" err="1"/>
              <a:t>lakukan</a:t>
            </a:r>
            <a:r>
              <a:rPr lang="en-US" dirty="0"/>
              <a:t> convex hull</a:t>
            </a:r>
          </a:p>
        </p:txBody>
      </p:sp>
      <p:pic>
        <p:nvPicPr>
          <p:cNvPr id="5" name="Picture 4" descr="A close up of a logo&#10;&#10;Description automatically generated">
            <a:extLst>
              <a:ext uri="{FF2B5EF4-FFF2-40B4-BE49-F238E27FC236}">
                <a16:creationId xmlns:a16="http://schemas.microsoft.com/office/drawing/2014/main" id="{9CC16EF3-ACB6-4ABD-BE1D-FA6D4611D2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6144" y="2807814"/>
            <a:ext cx="6939711" cy="1933333"/>
          </a:xfrm>
          <a:prstGeom prst="rect">
            <a:avLst/>
          </a:prstGeom>
        </p:spPr>
      </p:pic>
    </p:spTree>
    <p:extLst>
      <p:ext uri="{BB962C8B-B14F-4D97-AF65-F5344CB8AC3E}">
        <p14:creationId xmlns:p14="http://schemas.microsoft.com/office/powerpoint/2010/main" val="6289112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0FE66-78C7-4E75-A76B-BCFD3CA425B9}"/>
              </a:ext>
            </a:extLst>
          </p:cNvPr>
          <p:cNvSpPr>
            <a:spLocks noGrp="1"/>
          </p:cNvSpPr>
          <p:nvPr>
            <p:ph type="title"/>
          </p:nvPr>
        </p:nvSpPr>
        <p:spPr/>
        <p:txBody>
          <a:bodyPr/>
          <a:lstStyle/>
          <a:p>
            <a:r>
              <a:rPr lang="en-US" dirty="0" err="1"/>
              <a:t>Permasalahan</a:t>
            </a:r>
            <a:endParaRPr lang="en-US" dirty="0"/>
          </a:p>
        </p:txBody>
      </p:sp>
      <p:sp>
        <p:nvSpPr>
          <p:cNvPr id="3" name="Content Placeholder 2">
            <a:extLst>
              <a:ext uri="{FF2B5EF4-FFF2-40B4-BE49-F238E27FC236}">
                <a16:creationId xmlns:a16="http://schemas.microsoft.com/office/drawing/2014/main" id="{9D791722-3F44-4F29-A44C-D9DA920E0D2C}"/>
              </a:ext>
            </a:extLst>
          </p:cNvPr>
          <p:cNvSpPr>
            <a:spLocks noGrp="1"/>
          </p:cNvSpPr>
          <p:nvPr>
            <p:ph idx="1"/>
          </p:nvPr>
        </p:nvSpPr>
        <p:spPr/>
        <p:txBody>
          <a:bodyPr/>
          <a:lstStyle/>
          <a:p>
            <a:r>
              <a:rPr lang="en-US" dirty="0" err="1"/>
              <a:t>Ketika</a:t>
            </a:r>
            <a:r>
              <a:rPr lang="en-US" dirty="0"/>
              <a:t> </a:t>
            </a:r>
            <a:r>
              <a:rPr lang="en-US" dirty="0" err="1"/>
              <a:t>titik</a:t>
            </a:r>
            <a:r>
              <a:rPr lang="en-US" dirty="0"/>
              <a:t> yang </a:t>
            </a:r>
            <a:r>
              <a:rPr lang="en-US" dirty="0" err="1"/>
              <a:t>berada</a:t>
            </a:r>
            <a:r>
              <a:rPr lang="en-US" dirty="0"/>
              <a:t> di </a:t>
            </a:r>
            <a:r>
              <a:rPr lang="en-US" dirty="0" err="1"/>
              <a:t>dalam</a:t>
            </a:r>
            <a:r>
              <a:rPr lang="en-US" dirty="0"/>
              <a:t> polygon </a:t>
            </a:r>
            <a:r>
              <a:rPr lang="en-US" dirty="0" err="1"/>
              <a:t>berjumlah</a:t>
            </a:r>
            <a:r>
              <a:rPr lang="en-US" dirty="0"/>
              <a:t> 0, </a:t>
            </a:r>
            <a:r>
              <a:rPr lang="en-US" dirty="0" err="1"/>
              <a:t>sehingga</a:t>
            </a:r>
            <a:r>
              <a:rPr lang="en-US" dirty="0"/>
              <a:t> </a:t>
            </a:r>
            <a:r>
              <a:rPr lang="en-US" dirty="0" err="1"/>
              <a:t>menghasilkan</a:t>
            </a:r>
            <a:r>
              <a:rPr lang="en-US" dirty="0"/>
              <a:t> runtime error </a:t>
            </a:r>
            <a:r>
              <a:rPr lang="en-US" dirty="0" err="1"/>
              <a:t>ketika</a:t>
            </a:r>
            <a:r>
              <a:rPr lang="en-US" dirty="0"/>
              <a:t> </a:t>
            </a:r>
            <a:r>
              <a:rPr lang="en-US" dirty="0" err="1"/>
              <a:t>mencari</a:t>
            </a:r>
            <a:r>
              <a:rPr lang="en-US" dirty="0"/>
              <a:t> perimeter </a:t>
            </a:r>
            <a:r>
              <a:rPr lang="en-US" dirty="0" err="1"/>
              <a:t>poligonnya</a:t>
            </a:r>
            <a:r>
              <a:rPr lang="en-US" dirty="0"/>
              <a:t>.</a:t>
            </a:r>
          </a:p>
          <a:p>
            <a:endParaRPr lang="en-US" dirty="0"/>
          </a:p>
          <a:p>
            <a:endParaRPr lang="en-US" dirty="0"/>
          </a:p>
          <a:p>
            <a:endParaRPr lang="en-US" dirty="0"/>
          </a:p>
          <a:p>
            <a:endParaRPr lang="en-US" dirty="0"/>
          </a:p>
          <a:p>
            <a:endParaRPr lang="en-US" dirty="0"/>
          </a:p>
          <a:p>
            <a:r>
              <a:rPr lang="en-US" dirty="0" err="1"/>
              <a:t>Solusi</a:t>
            </a:r>
            <a:r>
              <a:rPr lang="en-US" dirty="0"/>
              <a:t> : </a:t>
            </a:r>
            <a:r>
              <a:rPr lang="en-US" dirty="0" err="1"/>
              <a:t>menambahkan</a:t>
            </a:r>
            <a:r>
              <a:rPr lang="en-US" dirty="0"/>
              <a:t> if </a:t>
            </a:r>
            <a:r>
              <a:rPr lang="en-US" dirty="0" err="1"/>
              <a:t>ketika</a:t>
            </a:r>
            <a:r>
              <a:rPr lang="en-US" dirty="0"/>
              <a:t> jumlah </a:t>
            </a:r>
            <a:r>
              <a:rPr lang="en-US" dirty="0" err="1"/>
              <a:t>pohon</a:t>
            </a:r>
            <a:r>
              <a:rPr lang="en-US" dirty="0"/>
              <a:t> = 0</a:t>
            </a:r>
          </a:p>
        </p:txBody>
      </p:sp>
      <p:grpSp>
        <p:nvGrpSpPr>
          <p:cNvPr id="11" name="Group 10">
            <a:extLst>
              <a:ext uri="{FF2B5EF4-FFF2-40B4-BE49-F238E27FC236}">
                <a16:creationId xmlns:a16="http://schemas.microsoft.com/office/drawing/2014/main" id="{AD645EE2-95C3-4195-9E5E-9CAD7258E072}"/>
              </a:ext>
            </a:extLst>
          </p:cNvPr>
          <p:cNvGrpSpPr/>
          <p:nvPr/>
        </p:nvGrpSpPr>
        <p:grpSpPr>
          <a:xfrm>
            <a:off x="2932613" y="2995453"/>
            <a:ext cx="3775166" cy="1750423"/>
            <a:chOff x="1854927" y="3154680"/>
            <a:chExt cx="3775166" cy="1750423"/>
          </a:xfrm>
        </p:grpSpPr>
        <p:sp>
          <p:nvSpPr>
            <p:cNvPr id="4" name="Rectangle 3">
              <a:extLst>
                <a:ext uri="{FF2B5EF4-FFF2-40B4-BE49-F238E27FC236}">
                  <a16:creationId xmlns:a16="http://schemas.microsoft.com/office/drawing/2014/main" id="{24627685-CE27-44AC-89B7-EE19BC547E91}"/>
                </a:ext>
              </a:extLst>
            </p:cNvPr>
            <p:cNvSpPr/>
            <p:nvPr/>
          </p:nvSpPr>
          <p:spPr>
            <a:xfrm>
              <a:off x="1854927" y="3154680"/>
              <a:ext cx="2050263" cy="175042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C9817CFF-02D7-417C-83D7-A460EDA3165B}"/>
                </a:ext>
              </a:extLst>
            </p:cNvPr>
            <p:cNvCxnSpPr>
              <a:cxnSpLocks/>
            </p:cNvCxnSpPr>
            <p:nvPr/>
          </p:nvCxnSpPr>
          <p:spPr>
            <a:xfrm>
              <a:off x="4614941" y="3992290"/>
              <a:ext cx="1015152"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6056232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0FE66-78C7-4E75-A76B-BCFD3CA425B9}"/>
              </a:ext>
            </a:extLst>
          </p:cNvPr>
          <p:cNvSpPr>
            <a:spLocks noGrp="1"/>
          </p:cNvSpPr>
          <p:nvPr>
            <p:ph type="title"/>
          </p:nvPr>
        </p:nvSpPr>
        <p:spPr/>
        <p:txBody>
          <a:bodyPr/>
          <a:lstStyle/>
          <a:p>
            <a:r>
              <a:rPr lang="en-US" dirty="0" err="1"/>
              <a:t>Permasalahan</a:t>
            </a:r>
            <a:endParaRPr lang="en-US" dirty="0"/>
          </a:p>
        </p:txBody>
      </p:sp>
      <p:sp>
        <p:nvSpPr>
          <p:cNvPr id="3" name="Content Placeholder 2">
            <a:extLst>
              <a:ext uri="{FF2B5EF4-FFF2-40B4-BE49-F238E27FC236}">
                <a16:creationId xmlns:a16="http://schemas.microsoft.com/office/drawing/2014/main" id="{9D791722-3F44-4F29-A44C-D9DA920E0D2C}"/>
              </a:ext>
            </a:extLst>
          </p:cNvPr>
          <p:cNvSpPr>
            <a:spLocks noGrp="1"/>
          </p:cNvSpPr>
          <p:nvPr>
            <p:ph idx="1"/>
          </p:nvPr>
        </p:nvSpPr>
        <p:spPr/>
        <p:txBody>
          <a:bodyPr/>
          <a:lstStyle/>
          <a:p>
            <a:r>
              <a:rPr lang="en-US" dirty="0" err="1"/>
              <a:t>Ketika</a:t>
            </a:r>
            <a:r>
              <a:rPr lang="en-US" dirty="0"/>
              <a:t> </a:t>
            </a:r>
            <a:r>
              <a:rPr lang="en-US" dirty="0" err="1"/>
              <a:t>terdapat</a:t>
            </a:r>
            <a:r>
              <a:rPr lang="en-US" dirty="0"/>
              <a:t> 2 </a:t>
            </a:r>
            <a:r>
              <a:rPr lang="en-US" dirty="0" err="1"/>
              <a:t>titik</a:t>
            </a:r>
            <a:r>
              <a:rPr lang="en-US" dirty="0"/>
              <a:t> sama yang </a:t>
            </a:r>
            <a:r>
              <a:rPr lang="en-US" dirty="0" err="1"/>
              <a:t>konsekutif</a:t>
            </a:r>
            <a:r>
              <a:rPr lang="en-US" dirty="0"/>
              <a:t> di </a:t>
            </a:r>
            <a:r>
              <a:rPr lang="en-US" dirty="0" err="1"/>
              <a:t>dalam</a:t>
            </a:r>
            <a:r>
              <a:rPr lang="en-US" dirty="0"/>
              <a:t> queue.</a:t>
            </a:r>
          </a:p>
          <a:p>
            <a:r>
              <a:rPr lang="en-US" dirty="0" err="1"/>
              <a:t>Solusi</a:t>
            </a:r>
            <a:r>
              <a:rPr lang="en-US" dirty="0"/>
              <a:t> : </a:t>
            </a:r>
            <a:r>
              <a:rPr lang="en-US" dirty="0" err="1"/>
              <a:t>menghapus</a:t>
            </a:r>
            <a:r>
              <a:rPr lang="en-US" dirty="0"/>
              <a:t> salah </a:t>
            </a:r>
            <a:r>
              <a:rPr lang="en-US" dirty="0" err="1"/>
              <a:t>satunya</a:t>
            </a:r>
            <a:r>
              <a:rPr lang="en-US" dirty="0"/>
              <a:t> </a:t>
            </a:r>
            <a:r>
              <a:rPr lang="en-US" dirty="0" err="1"/>
              <a:t>sebelum</a:t>
            </a:r>
            <a:r>
              <a:rPr lang="en-US" dirty="0"/>
              <a:t> </a:t>
            </a:r>
            <a:r>
              <a:rPr lang="en-US" dirty="0" err="1"/>
              <a:t>memeriksa</a:t>
            </a:r>
            <a:r>
              <a:rPr lang="en-US" dirty="0"/>
              <a:t> yang lain.</a:t>
            </a:r>
          </a:p>
        </p:txBody>
      </p:sp>
    </p:spTree>
    <p:extLst>
      <p:ext uri="{BB962C8B-B14F-4D97-AF65-F5344CB8AC3E}">
        <p14:creationId xmlns:p14="http://schemas.microsoft.com/office/powerpoint/2010/main" val="33938140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0C9C55E-9E93-4A42-B8BA-F5CB7BBBC468}"/>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kern="1200" dirty="0" err="1">
                <a:solidFill>
                  <a:schemeClr val="bg1">
                    <a:lumMod val="95000"/>
                    <a:lumOff val="5000"/>
                  </a:schemeClr>
                </a:solidFill>
                <a:latin typeface="+mj-lt"/>
                <a:ea typeface="+mj-ea"/>
                <a:cs typeface="+mj-cs"/>
              </a:rPr>
              <a:t>Simulasi</a:t>
            </a:r>
            <a:endParaRPr lang="en-US" sz="5400" kern="1200" dirty="0">
              <a:solidFill>
                <a:schemeClr val="bg1">
                  <a:lumMod val="95000"/>
                  <a:lumOff val="5000"/>
                </a:schemeClr>
              </a:solidFill>
              <a:latin typeface="+mj-lt"/>
              <a:ea typeface="+mj-ea"/>
              <a:cs typeface="+mj-cs"/>
            </a:endParaRPr>
          </a:p>
        </p:txBody>
      </p:sp>
    </p:spTree>
    <p:extLst>
      <p:ext uri="{BB962C8B-B14F-4D97-AF65-F5344CB8AC3E}">
        <p14:creationId xmlns:p14="http://schemas.microsoft.com/office/powerpoint/2010/main" val="3784636582"/>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05EAD-6117-4741-86BF-C0509944C510}"/>
              </a:ext>
            </a:extLst>
          </p:cNvPr>
          <p:cNvSpPr>
            <a:spLocks noGrp="1"/>
          </p:cNvSpPr>
          <p:nvPr>
            <p:ph type="title"/>
          </p:nvPr>
        </p:nvSpPr>
        <p:spPr/>
        <p:txBody>
          <a:bodyPr/>
          <a:lstStyle/>
          <a:p>
            <a:r>
              <a:rPr lang="en-US" dirty="0" err="1"/>
              <a:t>Contoh</a:t>
            </a:r>
            <a:r>
              <a:rPr lang="en-US" dirty="0"/>
              <a:t> testcase 1</a:t>
            </a:r>
          </a:p>
        </p:txBody>
      </p:sp>
      <p:sp>
        <p:nvSpPr>
          <p:cNvPr id="3" name="Content Placeholder 2">
            <a:extLst>
              <a:ext uri="{FF2B5EF4-FFF2-40B4-BE49-F238E27FC236}">
                <a16:creationId xmlns:a16="http://schemas.microsoft.com/office/drawing/2014/main" id="{9D788D08-ACC6-42CB-A94B-53B4C0D3DB7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13A7A47-F797-463B-AA49-B77350A2E55A}"/>
              </a:ext>
            </a:extLst>
          </p:cNvPr>
          <p:cNvPicPr>
            <a:picLocks noChangeAspect="1"/>
          </p:cNvPicPr>
          <p:nvPr/>
        </p:nvPicPr>
        <p:blipFill>
          <a:blip r:embed="rId2"/>
          <a:stretch>
            <a:fillRect/>
          </a:stretch>
        </p:blipFill>
        <p:spPr>
          <a:xfrm>
            <a:off x="3605194" y="1609711"/>
            <a:ext cx="4981611" cy="3638577"/>
          </a:xfrm>
          <a:prstGeom prst="rect">
            <a:avLst/>
          </a:prstGeom>
        </p:spPr>
      </p:pic>
      <p:sp>
        <p:nvSpPr>
          <p:cNvPr id="5" name="TextBox 4">
            <a:extLst>
              <a:ext uri="{FF2B5EF4-FFF2-40B4-BE49-F238E27FC236}">
                <a16:creationId xmlns:a16="http://schemas.microsoft.com/office/drawing/2014/main" id="{F7355507-99E9-423F-8C0F-AAA2B558F6BE}"/>
              </a:ext>
            </a:extLst>
          </p:cNvPr>
          <p:cNvSpPr txBox="1"/>
          <p:nvPr/>
        </p:nvSpPr>
        <p:spPr>
          <a:xfrm>
            <a:off x="838200" y="5924006"/>
            <a:ext cx="6676828" cy="369332"/>
          </a:xfrm>
          <a:prstGeom prst="rect">
            <a:avLst/>
          </a:prstGeom>
          <a:noFill/>
        </p:spPr>
        <p:txBody>
          <a:bodyPr wrap="none" rtlCol="0">
            <a:spAutoFit/>
          </a:bodyPr>
          <a:lstStyle/>
          <a:p>
            <a:r>
              <a:rPr lang="en-US" dirty="0"/>
              <a:t>Queue : (0,0), (30,0), (30,20), (20,20), (20,10), (10,10), (10,20), (0,20) </a:t>
            </a:r>
          </a:p>
        </p:txBody>
      </p:sp>
    </p:spTree>
    <p:extLst>
      <p:ext uri="{BB962C8B-B14F-4D97-AF65-F5344CB8AC3E}">
        <p14:creationId xmlns:p14="http://schemas.microsoft.com/office/powerpoint/2010/main" val="37614203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C2425-B2D5-4852-8C7C-A5B30DDEC604}"/>
              </a:ext>
            </a:extLst>
          </p:cNvPr>
          <p:cNvSpPr>
            <a:spLocks noGrp="1"/>
          </p:cNvSpPr>
          <p:nvPr>
            <p:ph type="title"/>
          </p:nvPr>
        </p:nvSpPr>
        <p:spPr/>
        <p:txBody>
          <a:bodyPr/>
          <a:lstStyle/>
          <a:p>
            <a:r>
              <a:rPr lang="en-US" dirty="0"/>
              <a:t>Cek </a:t>
            </a:r>
            <a:r>
              <a:rPr lang="en-US" dirty="0" err="1"/>
              <a:t>titik</a:t>
            </a:r>
            <a:r>
              <a:rPr lang="en-US" dirty="0"/>
              <a:t>(0,0)</a:t>
            </a:r>
          </a:p>
        </p:txBody>
      </p:sp>
      <p:sp>
        <p:nvSpPr>
          <p:cNvPr id="3" name="Content Placeholder 2">
            <a:extLst>
              <a:ext uri="{FF2B5EF4-FFF2-40B4-BE49-F238E27FC236}">
                <a16:creationId xmlns:a16="http://schemas.microsoft.com/office/drawing/2014/main" id="{0AEBDF90-82C4-460E-93EF-BBFF78057DA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07019E0-BC30-45AD-8801-27C206D1BBB9}"/>
              </a:ext>
            </a:extLst>
          </p:cNvPr>
          <p:cNvPicPr>
            <a:picLocks noChangeAspect="1"/>
          </p:cNvPicPr>
          <p:nvPr/>
        </p:nvPicPr>
        <p:blipFill>
          <a:blip r:embed="rId2"/>
          <a:stretch>
            <a:fillRect/>
          </a:stretch>
        </p:blipFill>
        <p:spPr>
          <a:xfrm>
            <a:off x="3619482" y="1612093"/>
            <a:ext cx="4953036" cy="3633814"/>
          </a:xfrm>
          <a:prstGeom prst="rect">
            <a:avLst/>
          </a:prstGeom>
        </p:spPr>
      </p:pic>
      <p:sp>
        <p:nvSpPr>
          <p:cNvPr id="5" name="TextBox 4">
            <a:extLst>
              <a:ext uri="{FF2B5EF4-FFF2-40B4-BE49-F238E27FC236}">
                <a16:creationId xmlns:a16="http://schemas.microsoft.com/office/drawing/2014/main" id="{171E5F0C-790C-4C7B-B2F8-9F2731621C16}"/>
              </a:ext>
            </a:extLst>
          </p:cNvPr>
          <p:cNvSpPr txBox="1"/>
          <p:nvPr/>
        </p:nvSpPr>
        <p:spPr>
          <a:xfrm>
            <a:off x="838200" y="5924006"/>
            <a:ext cx="6857968" cy="369332"/>
          </a:xfrm>
          <a:prstGeom prst="rect">
            <a:avLst/>
          </a:prstGeom>
          <a:noFill/>
        </p:spPr>
        <p:txBody>
          <a:bodyPr wrap="none" rtlCol="0">
            <a:spAutoFit/>
          </a:bodyPr>
          <a:lstStyle/>
          <a:p>
            <a:r>
              <a:rPr lang="en-US" dirty="0"/>
              <a:t>Queue : (30,0), (30,20), (20,20), (20,10), (10,10), (10,20), (0,20), (10,10)</a:t>
            </a:r>
          </a:p>
        </p:txBody>
      </p:sp>
    </p:spTree>
    <p:extLst>
      <p:ext uri="{BB962C8B-B14F-4D97-AF65-F5344CB8AC3E}">
        <p14:creationId xmlns:p14="http://schemas.microsoft.com/office/powerpoint/2010/main" val="17500303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40C62-7F7D-4146-8904-D3F8963E53BE}"/>
              </a:ext>
            </a:extLst>
          </p:cNvPr>
          <p:cNvSpPr>
            <a:spLocks noGrp="1"/>
          </p:cNvSpPr>
          <p:nvPr>
            <p:ph type="title"/>
          </p:nvPr>
        </p:nvSpPr>
        <p:spPr/>
        <p:txBody>
          <a:bodyPr/>
          <a:lstStyle/>
          <a:p>
            <a:r>
              <a:rPr lang="en-US" dirty="0"/>
              <a:t>Cek </a:t>
            </a:r>
            <a:r>
              <a:rPr lang="en-US" dirty="0" err="1"/>
              <a:t>titik</a:t>
            </a:r>
            <a:r>
              <a:rPr lang="en-US" dirty="0"/>
              <a:t>(30,0)</a:t>
            </a:r>
          </a:p>
        </p:txBody>
      </p:sp>
      <p:sp>
        <p:nvSpPr>
          <p:cNvPr id="3" name="Content Placeholder 2">
            <a:extLst>
              <a:ext uri="{FF2B5EF4-FFF2-40B4-BE49-F238E27FC236}">
                <a16:creationId xmlns:a16="http://schemas.microsoft.com/office/drawing/2014/main" id="{A5AF81CF-726C-4DDC-9653-3FFC381BEB9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E08E0D7-0F50-46DE-B0B5-B635E06CF6A1}"/>
              </a:ext>
            </a:extLst>
          </p:cNvPr>
          <p:cNvPicPr>
            <a:picLocks noChangeAspect="1"/>
          </p:cNvPicPr>
          <p:nvPr/>
        </p:nvPicPr>
        <p:blipFill>
          <a:blip r:embed="rId2"/>
          <a:stretch>
            <a:fillRect/>
          </a:stretch>
        </p:blipFill>
        <p:spPr>
          <a:xfrm>
            <a:off x="3614719" y="1619237"/>
            <a:ext cx="4962561" cy="3619526"/>
          </a:xfrm>
          <a:prstGeom prst="rect">
            <a:avLst/>
          </a:prstGeom>
        </p:spPr>
      </p:pic>
      <p:sp>
        <p:nvSpPr>
          <p:cNvPr id="5" name="TextBox 4">
            <a:extLst>
              <a:ext uri="{FF2B5EF4-FFF2-40B4-BE49-F238E27FC236}">
                <a16:creationId xmlns:a16="http://schemas.microsoft.com/office/drawing/2014/main" id="{C1365E74-2671-479C-8E4E-AC329F9366B9}"/>
              </a:ext>
            </a:extLst>
          </p:cNvPr>
          <p:cNvSpPr txBox="1"/>
          <p:nvPr/>
        </p:nvSpPr>
        <p:spPr>
          <a:xfrm>
            <a:off x="838200" y="5924006"/>
            <a:ext cx="6974986" cy="369332"/>
          </a:xfrm>
          <a:prstGeom prst="rect">
            <a:avLst/>
          </a:prstGeom>
          <a:noFill/>
        </p:spPr>
        <p:txBody>
          <a:bodyPr wrap="none" rtlCol="0">
            <a:spAutoFit/>
          </a:bodyPr>
          <a:lstStyle/>
          <a:p>
            <a:r>
              <a:rPr lang="en-US" dirty="0"/>
              <a:t>Queue : (30,20), (20,20), (20,10), (10,10), (10,20), (0,20), (10,10), (20,10)</a:t>
            </a:r>
          </a:p>
        </p:txBody>
      </p:sp>
    </p:spTree>
    <p:extLst>
      <p:ext uri="{BB962C8B-B14F-4D97-AF65-F5344CB8AC3E}">
        <p14:creationId xmlns:p14="http://schemas.microsoft.com/office/powerpoint/2010/main" val="34054158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26003-6AF9-40B0-83CF-0296EEE31FD5}"/>
              </a:ext>
            </a:extLst>
          </p:cNvPr>
          <p:cNvSpPr>
            <a:spLocks noGrp="1"/>
          </p:cNvSpPr>
          <p:nvPr>
            <p:ph type="title"/>
          </p:nvPr>
        </p:nvSpPr>
        <p:spPr/>
        <p:txBody>
          <a:bodyPr/>
          <a:lstStyle/>
          <a:p>
            <a:r>
              <a:rPr lang="en-US" dirty="0"/>
              <a:t>Cek </a:t>
            </a:r>
            <a:r>
              <a:rPr lang="en-US" dirty="0" err="1"/>
              <a:t>titik</a:t>
            </a:r>
            <a:r>
              <a:rPr lang="en-US" dirty="0"/>
              <a:t>(30,20)</a:t>
            </a:r>
          </a:p>
        </p:txBody>
      </p:sp>
      <p:sp>
        <p:nvSpPr>
          <p:cNvPr id="3" name="Content Placeholder 2">
            <a:extLst>
              <a:ext uri="{FF2B5EF4-FFF2-40B4-BE49-F238E27FC236}">
                <a16:creationId xmlns:a16="http://schemas.microsoft.com/office/drawing/2014/main" id="{4691A534-C0B2-4BE1-9144-A19A801AF39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8C36953-0329-495F-99AE-575DEC81D027}"/>
              </a:ext>
            </a:extLst>
          </p:cNvPr>
          <p:cNvPicPr>
            <a:picLocks noChangeAspect="1"/>
          </p:cNvPicPr>
          <p:nvPr/>
        </p:nvPicPr>
        <p:blipFill>
          <a:blip r:embed="rId2"/>
          <a:stretch>
            <a:fillRect/>
          </a:stretch>
        </p:blipFill>
        <p:spPr>
          <a:xfrm>
            <a:off x="3612338" y="1614474"/>
            <a:ext cx="4967324" cy="3629052"/>
          </a:xfrm>
          <a:prstGeom prst="rect">
            <a:avLst/>
          </a:prstGeom>
        </p:spPr>
      </p:pic>
      <p:sp>
        <p:nvSpPr>
          <p:cNvPr id="5" name="TextBox 4">
            <a:extLst>
              <a:ext uri="{FF2B5EF4-FFF2-40B4-BE49-F238E27FC236}">
                <a16:creationId xmlns:a16="http://schemas.microsoft.com/office/drawing/2014/main" id="{837462F5-64EA-4120-99B0-87F830AFE1B4}"/>
              </a:ext>
            </a:extLst>
          </p:cNvPr>
          <p:cNvSpPr txBox="1"/>
          <p:nvPr/>
        </p:nvSpPr>
        <p:spPr>
          <a:xfrm>
            <a:off x="838200" y="5924006"/>
            <a:ext cx="6974986" cy="369332"/>
          </a:xfrm>
          <a:prstGeom prst="rect">
            <a:avLst/>
          </a:prstGeom>
          <a:noFill/>
        </p:spPr>
        <p:txBody>
          <a:bodyPr wrap="none" rtlCol="0">
            <a:spAutoFit/>
          </a:bodyPr>
          <a:lstStyle/>
          <a:p>
            <a:r>
              <a:rPr lang="en-US" dirty="0"/>
              <a:t>Queue : (20,20), (20,10), (10,10), (10,20), (0,20), (10,10), (20,10), (25,15)</a:t>
            </a:r>
          </a:p>
        </p:txBody>
      </p:sp>
    </p:spTree>
    <p:extLst>
      <p:ext uri="{BB962C8B-B14F-4D97-AF65-F5344CB8AC3E}">
        <p14:creationId xmlns:p14="http://schemas.microsoft.com/office/powerpoint/2010/main" val="31355726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F87BE-689E-43AB-B556-783CD867D938}"/>
              </a:ext>
            </a:extLst>
          </p:cNvPr>
          <p:cNvSpPr>
            <a:spLocks noGrp="1"/>
          </p:cNvSpPr>
          <p:nvPr>
            <p:ph type="title"/>
          </p:nvPr>
        </p:nvSpPr>
        <p:spPr/>
        <p:txBody>
          <a:bodyPr/>
          <a:lstStyle/>
          <a:p>
            <a:r>
              <a:rPr lang="en-US" dirty="0"/>
              <a:t>Cek </a:t>
            </a:r>
            <a:r>
              <a:rPr lang="en-US" dirty="0" err="1"/>
              <a:t>titik</a:t>
            </a:r>
            <a:r>
              <a:rPr lang="en-US" dirty="0"/>
              <a:t>(20,20) </a:t>
            </a:r>
          </a:p>
        </p:txBody>
      </p:sp>
      <p:sp>
        <p:nvSpPr>
          <p:cNvPr id="3" name="Content Placeholder 2">
            <a:extLst>
              <a:ext uri="{FF2B5EF4-FFF2-40B4-BE49-F238E27FC236}">
                <a16:creationId xmlns:a16="http://schemas.microsoft.com/office/drawing/2014/main" id="{1C99F065-D635-4305-90F8-75A7916EA8B6}"/>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3089637A-1CA9-424A-8F2F-287ECBC3E72A}"/>
              </a:ext>
            </a:extLst>
          </p:cNvPr>
          <p:cNvPicPr>
            <a:picLocks noChangeAspect="1"/>
          </p:cNvPicPr>
          <p:nvPr/>
        </p:nvPicPr>
        <p:blipFill>
          <a:blip r:embed="rId2"/>
          <a:stretch>
            <a:fillRect/>
          </a:stretch>
        </p:blipFill>
        <p:spPr>
          <a:xfrm>
            <a:off x="3624244" y="1602568"/>
            <a:ext cx="4943511" cy="3652864"/>
          </a:xfrm>
          <a:prstGeom prst="rect">
            <a:avLst/>
          </a:prstGeom>
        </p:spPr>
      </p:pic>
      <p:sp>
        <p:nvSpPr>
          <p:cNvPr id="5" name="TextBox 4">
            <a:extLst>
              <a:ext uri="{FF2B5EF4-FFF2-40B4-BE49-F238E27FC236}">
                <a16:creationId xmlns:a16="http://schemas.microsoft.com/office/drawing/2014/main" id="{70AD266F-19CA-4230-95EB-3C5A79419AB1}"/>
              </a:ext>
            </a:extLst>
          </p:cNvPr>
          <p:cNvSpPr txBox="1"/>
          <p:nvPr/>
        </p:nvSpPr>
        <p:spPr>
          <a:xfrm>
            <a:off x="838200" y="5924006"/>
            <a:ext cx="6197530" cy="369332"/>
          </a:xfrm>
          <a:prstGeom prst="rect">
            <a:avLst/>
          </a:prstGeom>
          <a:noFill/>
        </p:spPr>
        <p:txBody>
          <a:bodyPr wrap="none" rtlCol="0">
            <a:spAutoFit/>
          </a:bodyPr>
          <a:lstStyle/>
          <a:p>
            <a:r>
              <a:rPr lang="en-US" dirty="0"/>
              <a:t>Queue : (20,10), (10,10), (10,20), (0,20), (10,10), (20,10), (25,15)</a:t>
            </a:r>
          </a:p>
        </p:txBody>
      </p:sp>
    </p:spTree>
    <p:extLst>
      <p:ext uri="{BB962C8B-B14F-4D97-AF65-F5344CB8AC3E}">
        <p14:creationId xmlns:p14="http://schemas.microsoft.com/office/powerpoint/2010/main" val="11961112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F87BE-689E-43AB-B556-783CD867D938}"/>
              </a:ext>
            </a:extLst>
          </p:cNvPr>
          <p:cNvSpPr>
            <a:spLocks noGrp="1"/>
          </p:cNvSpPr>
          <p:nvPr>
            <p:ph type="title"/>
          </p:nvPr>
        </p:nvSpPr>
        <p:spPr/>
        <p:txBody>
          <a:bodyPr/>
          <a:lstStyle/>
          <a:p>
            <a:r>
              <a:rPr lang="en-US" dirty="0"/>
              <a:t>Cek </a:t>
            </a:r>
            <a:r>
              <a:rPr lang="en-US" dirty="0" err="1"/>
              <a:t>titik</a:t>
            </a:r>
            <a:r>
              <a:rPr lang="en-US" dirty="0"/>
              <a:t>(20,10) </a:t>
            </a:r>
          </a:p>
        </p:txBody>
      </p:sp>
      <p:sp>
        <p:nvSpPr>
          <p:cNvPr id="3" name="Content Placeholder 2">
            <a:extLst>
              <a:ext uri="{FF2B5EF4-FFF2-40B4-BE49-F238E27FC236}">
                <a16:creationId xmlns:a16="http://schemas.microsoft.com/office/drawing/2014/main" id="{1C99F065-D635-4305-90F8-75A7916EA8B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089637A-1CA9-424A-8F2F-287ECBC3E72A}"/>
              </a:ext>
            </a:extLst>
          </p:cNvPr>
          <p:cNvPicPr>
            <a:picLocks noChangeAspect="1"/>
          </p:cNvPicPr>
          <p:nvPr/>
        </p:nvPicPr>
        <p:blipFill>
          <a:blip r:embed="rId2"/>
          <a:stretch>
            <a:fillRect/>
          </a:stretch>
        </p:blipFill>
        <p:spPr>
          <a:xfrm>
            <a:off x="3624244" y="1602568"/>
            <a:ext cx="4943511" cy="3652864"/>
          </a:xfrm>
          <a:prstGeom prst="rect">
            <a:avLst/>
          </a:prstGeom>
        </p:spPr>
      </p:pic>
      <p:sp>
        <p:nvSpPr>
          <p:cNvPr id="5" name="TextBox 4">
            <a:extLst>
              <a:ext uri="{FF2B5EF4-FFF2-40B4-BE49-F238E27FC236}">
                <a16:creationId xmlns:a16="http://schemas.microsoft.com/office/drawing/2014/main" id="{DE9C0604-9212-4680-B13A-1981DCEBB73D}"/>
              </a:ext>
            </a:extLst>
          </p:cNvPr>
          <p:cNvSpPr txBox="1"/>
          <p:nvPr/>
        </p:nvSpPr>
        <p:spPr>
          <a:xfrm>
            <a:off x="838200" y="5924006"/>
            <a:ext cx="6308137" cy="369332"/>
          </a:xfrm>
          <a:prstGeom prst="rect">
            <a:avLst/>
          </a:prstGeom>
          <a:noFill/>
        </p:spPr>
        <p:txBody>
          <a:bodyPr wrap="none" rtlCol="0">
            <a:spAutoFit/>
          </a:bodyPr>
          <a:lstStyle/>
          <a:p>
            <a:r>
              <a:rPr lang="en-US" dirty="0"/>
              <a:t>Queue : (10,10), (10,20), (0,20), (10,10), (20,10), (25,15), (20,10)</a:t>
            </a:r>
          </a:p>
        </p:txBody>
      </p:sp>
    </p:spTree>
    <p:extLst>
      <p:ext uri="{BB962C8B-B14F-4D97-AF65-F5344CB8AC3E}">
        <p14:creationId xmlns:p14="http://schemas.microsoft.com/office/powerpoint/2010/main" val="2770308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9ACC69-ADF2-492B-84C5-EA2CC16071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D326F9-5F48-4CDE-B1AA-1235B2FFF9F0}"/>
              </a:ext>
            </a:extLst>
          </p:cNvPr>
          <p:cNvSpPr>
            <a:spLocks noGrp="1"/>
          </p:cNvSpPr>
          <p:nvPr>
            <p:ph type="title"/>
          </p:nvPr>
        </p:nvSpPr>
        <p:spPr>
          <a:xfrm>
            <a:off x="943276" y="712268"/>
            <a:ext cx="10410524" cy="1193533"/>
          </a:xfrm>
        </p:spPr>
        <p:txBody>
          <a:bodyPr>
            <a:normAutofit/>
          </a:bodyPr>
          <a:lstStyle/>
          <a:p>
            <a:r>
              <a:rPr lang="en-US" sz="4400">
                <a:solidFill>
                  <a:srgbClr val="FFFFFF"/>
                </a:solidFill>
              </a:rPr>
              <a:t>Problem Statement ISUN1</a:t>
            </a:r>
          </a:p>
        </p:txBody>
      </p:sp>
      <p:cxnSp>
        <p:nvCxnSpPr>
          <p:cNvPr id="10" name="Straight Connector 9">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A83E6DA-A938-4AE2-B719-5910B7859DBD}"/>
              </a:ext>
            </a:extLst>
          </p:cNvPr>
          <p:cNvSpPr>
            <a:spLocks noGrp="1"/>
          </p:cNvSpPr>
          <p:nvPr>
            <p:ph idx="1"/>
          </p:nvPr>
        </p:nvSpPr>
        <p:spPr>
          <a:xfrm>
            <a:off x="943276" y="2050181"/>
            <a:ext cx="10410524" cy="4126782"/>
          </a:xfrm>
        </p:spPr>
        <p:txBody>
          <a:bodyPr>
            <a:normAutofit/>
          </a:bodyPr>
          <a:lstStyle/>
          <a:p>
            <a:pPr marL="0" indent="0">
              <a:buNone/>
            </a:pPr>
            <a:r>
              <a:rPr lang="en-US" sz="2000">
                <a:solidFill>
                  <a:srgbClr val="FFFFFF"/>
                </a:solidFill>
              </a:rPr>
              <a:t>Ketika LL dan Erbao masih kecil, mereka senang bermain lompat karet. Mereka mermain setiap hari. Tetapi pada suatu hari HH dating dan menghancurkan hari- hari indah mereka. HH terkadang melempati mereka batu, dan terkadang mendorong mereka tiba – tiba. Melihat hal ErBao menangis, LL sangat marah, dan memutuskan untuk memberikan HH (?).</a:t>
            </a:r>
          </a:p>
          <a:p>
            <a:pPr marL="0" indent="0">
              <a:buNone/>
            </a:pPr>
            <a:r>
              <a:rPr lang="en-US" sz="2000">
                <a:solidFill>
                  <a:srgbClr val="FFFFFF"/>
                </a:solidFill>
              </a:rPr>
              <a:t>Ada </a:t>
            </a:r>
            <a:r>
              <a:rPr lang="en-US" sz="2000" i="1">
                <a:solidFill>
                  <a:srgbClr val="FFFFFF"/>
                </a:solidFill>
              </a:rPr>
              <a:t>n </a:t>
            </a:r>
            <a:r>
              <a:rPr lang="en-US" sz="2000">
                <a:solidFill>
                  <a:srgbClr val="FFFFFF"/>
                </a:solidFill>
              </a:rPr>
              <a:t>buah pohon pada taman (dianggap sebagai titik), dan LL merencanakan untuk menggunakan tali karetnya untuk mengelilingin semua pohon dan membentuk seperti lingkaran besar, kemudian menipu HH untuk masuk ke dalam lingkaran tersebut dan melempar batu ke HH setelahnya. Sebelum mencari tau cara untuk menipu HH, LL ingin tahu seberapa besar tali karet yg dibutuhkan ( kelilingnya ). </a:t>
            </a:r>
          </a:p>
          <a:p>
            <a:pPr marL="0" indent="0">
              <a:buNone/>
            </a:pPr>
            <a:r>
              <a:rPr lang="en-US" sz="2000">
                <a:solidFill>
                  <a:srgbClr val="FFFFFF"/>
                </a:solidFill>
              </a:rPr>
              <a:t>Tetapi LL menyadari bahwa itu lebih sulit daripada yg dia kira, karena tempat bermain mereka dan semua pohonnya berada di dalam sebuah pagar yang lebih besar (sebuah polygon sederhana dengan </a:t>
            </a:r>
            <a:r>
              <a:rPr lang="en-US" sz="2000" i="1">
                <a:solidFill>
                  <a:srgbClr val="FFFFFF"/>
                </a:solidFill>
              </a:rPr>
              <a:t>m</a:t>
            </a:r>
            <a:r>
              <a:rPr lang="en-US" sz="2000">
                <a:solidFill>
                  <a:srgbClr val="FFFFFF"/>
                </a:solidFill>
              </a:rPr>
              <a:t> vertex). Jadi, tali karetnya harus berada di dalam pagar. Sekarang giliranmu untuk membantu LL mencari keliling dari tali karet yang mengelilingi pohonnya.</a:t>
            </a:r>
          </a:p>
        </p:txBody>
      </p:sp>
      <p:sp>
        <p:nvSpPr>
          <p:cNvPr id="5" name="Rectangle 4">
            <a:extLst>
              <a:ext uri="{FF2B5EF4-FFF2-40B4-BE49-F238E27FC236}">
                <a16:creationId xmlns:a16="http://schemas.microsoft.com/office/drawing/2014/main" id="{6ECCF16A-F912-462C-9BA8-41A940EDE085}"/>
              </a:ext>
            </a:extLst>
          </p:cNvPr>
          <p:cNvSpPr/>
          <p:nvPr/>
        </p:nvSpPr>
        <p:spPr>
          <a:xfrm>
            <a:off x="171278" y="6488668"/>
            <a:ext cx="3261342" cy="307777"/>
          </a:xfrm>
          <a:prstGeom prst="rect">
            <a:avLst/>
          </a:prstGeom>
        </p:spPr>
        <p:txBody>
          <a:bodyPr wrap="none">
            <a:spAutoFit/>
          </a:bodyPr>
          <a:lstStyle/>
          <a:p>
            <a:r>
              <a:rPr lang="en-US" sz="1400" dirty="0">
                <a:solidFill>
                  <a:schemeClr val="bg1"/>
                </a:solidFill>
              </a:rPr>
              <a:t>Source: https://spoj.com/problems/ISUN1</a:t>
            </a:r>
          </a:p>
        </p:txBody>
      </p:sp>
    </p:spTree>
    <p:extLst>
      <p:ext uri="{BB962C8B-B14F-4D97-AF65-F5344CB8AC3E}">
        <p14:creationId xmlns:p14="http://schemas.microsoft.com/office/powerpoint/2010/main" val="1895783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F87BE-689E-43AB-B556-783CD867D938}"/>
              </a:ext>
            </a:extLst>
          </p:cNvPr>
          <p:cNvSpPr>
            <a:spLocks noGrp="1"/>
          </p:cNvSpPr>
          <p:nvPr>
            <p:ph type="title"/>
          </p:nvPr>
        </p:nvSpPr>
        <p:spPr/>
        <p:txBody>
          <a:bodyPr/>
          <a:lstStyle/>
          <a:p>
            <a:r>
              <a:rPr lang="en-US" dirty="0"/>
              <a:t>Cek </a:t>
            </a:r>
            <a:r>
              <a:rPr lang="en-US" dirty="0" err="1"/>
              <a:t>titik</a:t>
            </a:r>
            <a:r>
              <a:rPr lang="en-US" dirty="0"/>
              <a:t>(10,10) </a:t>
            </a:r>
          </a:p>
        </p:txBody>
      </p:sp>
      <p:sp>
        <p:nvSpPr>
          <p:cNvPr id="3" name="Content Placeholder 2">
            <a:extLst>
              <a:ext uri="{FF2B5EF4-FFF2-40B4-BE49-F238E27FC236}">
                <a16:creationId xmlns:a16="http://schemas.microsoft.com/office/drawing/2014/main" id="{1C99F065-D635-4305-90F8-75A7916EA8B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089637A-1CA9-424A-8F2F-287ECBC3E72A}"/>
              </a:ext>
            </a:extLst>
          </p:cNvPr>
          <p:cNvPicPr>
            <a:picLocks noChangeAspect="1"/>
          </p:cNvPicPr>
          <p:nvPr/>
        </p:nvPicPr>
        <p:blipFill>
          <a:blip r:embed="rId2"/>
          <a:stretch>
            <a:fillRect/>
          </a:stretch>
        </p:blipFill>
        <p:spPr>
          <a:xfrm>
            <a:off x="3624244" y="1602568"/>
            <a:ext cx="4943511" cy="3652864"/>
          </a:xfrm>
          <a:prstGeom prst="rect">
            <a:avLst/>
          </a:prstGeom>
        </p:spPr>
      </p:pic>
      <p:sp>
        <p:nvSpPr>
          <p:cNvPr id="5" name="TextBox 4">
            <a:extLst>
              <a:ext uri="{FF2B5EF4-FFF2-40B4-BE49-F238E27FC236}">
                <a16:creationId xmlns:a16="http://schemas.microsoft.com/office/drawing/2014/main" id="{E2F250B9-EA8F-4AB5-8B0C-9E68D9DD9BF7}"/>
              </a:ext>
            </a:extLst>
          </p:cNvPr>
          <p:cNvSpPr txBox="1"/>
          <p:nvPr/>
        </p:nvSpPr>
        <p:spPr>
          <a:xfrm>
            <a:off x="838200" y="5924006"/>
            <a:ext cx="6308137" cy="369332"/>
          </a:xfrm>
          <a:prstGeom prst="rect">
            <a:avLst/>
          </a:prstGeom>
          <a:noFill/>
        </p:spPr>
        <p:txBody>
          <a:bodyPr wrap="none" rtlCol="0">
            <a:spAutoFit/>
          </a:bodyPr>
          <a:lstStyle/>
          <a:p>
            <a:r>
              <a:rPr lang="en-US" dirty="0"/>
              <a:t>Queue : (10,20), (0,20), (10,10), (20,10), (25,15), (20,10), (10,10)</a:t>
            </a:r>
          </a:p>
        </p:txBody>
      </p:sp>
    </p:spTree>
    <p:extLst>
      <p:ext uri="{BB962C8B-B14F-4D97-AF65-F5344CB8AC3E}">
        <p14:creationId xmlns:p14="http://schemas.microsoft.com/office/powerpoint/2010/main" val="40912787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968E0-AA3E-4149-BAD0-F5F2DC79CA8C}"/>
              </a:ext>
            </a:extLst>
          </p:cNvPr>
          <p:cNvSpPr>
            <a:spLocks noGrp="1"/>
          </p:cNvSpPr>
          <p:nvPr>
            <p:ph type="title"/>
          </p:nvPr>
        </p:nvSpPr>
        <p:spPr/>
        <p:txBody>
          <a:bodyPr/>
          <a:lstStyle/>
          <a:p>
            <a:r>
              <a:rPr lang="en-US" dirty="0"/>
              <a:t>Cek </a:t>
            </a:r>
            <a:r>
              <a:rPr lang="en-US" dirty="0" err="1"/>
              <a:t>titik</a:t>
            </a:r>
            <a:r>
              <a:rPr lang="en-US" dirty="0"/>
              <a:t>(10,20)</a:t>
            </a:r>
          </a:p>
        </p:txBody>
      </p:sp>
      <p:sp>
        <p:nvSpPr>
          <p:cNvPr id="3" name="Content Placeholder 2">
            <a:extLst>
              <a:ext uri="{FF2B5EF4-FFF2-40B4-BE49-F238E27FC236}">
                <a16:creationId xmlns:a16="http://schemas.microsoft.com/office/drawing/2014/main" id="{683892CC-67CD-438A-8B1F-413F28279FB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AAA45CA-7398-42C6-88DD-CD43DE1C3243}"/>
              </a:ext>
            </a:extLst>
          </p:cNvPr>
          <p:cNvPicPr>
            <a:picLocks noChangeAspect="1"/>
          </p:cNvPicPr>
          <p:nvPr/>
        </p:nvPicPr>
        <p:blipFill>
          <a:blip r:embed="rId2"/>
          <a:stretch>
            <a:fillRect/>
          </a:stretch>
        </p:blipFill>
        <p:spPr>
          <a:xfrm>
            <a:off x="3614719" y="1621618"/>
            <a:ext cx="4962561" cy="3614764"/>
          </a:xfrm>
          <a:prstGeom prst="rect">
            <a:avLst/>
          </a:prstGeom>
        </p:spPr>
      </p:pic>
      <p:sp>
        <p:nvSpPr>
          <p:cNvPr id="5" name="TextBox 4">
            <a:extLst>
              <a:ext uri="{FF2B5EF4-FFF2-40B4-BE49-F238E27FC236}">
                <a16:creationId xmlns:a16="http://schemas.microsoft.com/office/drawing/2014/main" id="{76649924-5E12-4AB9-B82D-F4A3D0D82C44}"/>
              </a:ext>
            </a:extLst>
          </p:cNvPr>
          <p:cNvSpPr txBox="1"/>
          <p:nvPr/>
        </p:nvSpPr>
        <p:spPr>
          <a:xfrm>
            <a:off x="838200" y="5924006"/>
            <a:ext cx="5420074" cy="369332"/>
          </a:xfrm>
          <a:prstGeom prst="rect">
            <a:avLst/>
          </a:prstGeom>
          <a:noFill/>
        </p:spPr>
        <p:txBody>
          <a:bodyPr wrap="none" rtlCol="0">
            <a:spAutoFit/>
          </a:bodyPr>
          <a:lstStyle/>
          <a:p>
            <a:r>
              <a:rPr lang="en-US" dirty="0"/>
              <a:t>Queue : (0,20), (10,10), (20,10), (25,15), (20,10), (10,10)</a:t>
            </a:r>
          </a:p>
        </p:txBody>
      </p:sp>
    </p:spTree>
    <p:extLst>
      <p:ext uri="{BB962C8B-B14F-4D97-AF65-F5344CB8AC3E}">
        <p14:creationId xmlns:p14="http://schemas.microsoft.com/office/powerpoint/2010/main" val="20883309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0D379-DC0E-48A0-B69B-A5ACA342979D}"/>
              </a:ext>
            </a:extLst>
          </p:cNvPr>
          <p:cNvSpPr>
            <a:spLocks noGrp="1"/>
          </p:cNvSpPr>
          <p:nvPr>
            <p:ph type="title"/>
          </p:nvPr>
        </p:nvSpPr>
        <p:spPr/>
        <p:txBody>
          <a:bodyPr/>
          <a:lstStyle/>
          <a:p>
            <a:r>
              <a:rPr lang="en-US" dirty="0"/>
              <a:t>Cek </a:t>
            </a:r>
            <a:r>
              <a:rPr lang="en-US" dirty="0" err="1"/>
              <a:t>titik</a:t>
            </a:r>
            <a:r>
              <a:rPr lang="en-US" dirty="0"/>
              <a:t>(0,20)</a:t>
            </a:r>
          </a:p>
        </p:txBody>
      </p:sp>
      <p:sp>
        <p:nvSpPr>
          <p:cNvPr id="3" name="Content Placeholder 2">
            <a:extLst>
              <a:ext uri="{FF2B5EF4-FFF2-40B4-BE49-F238E27FC236}">
                <a16:creationId xmlns:a16="http://schemas.microsoft.com/office/drawing/2014/main" id="{D04AE43C-756F-4A5E-8806-58CCA554CB4F}"/>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3625DD1C-4130-4990-971F-5E2FA9D86722}"/>
              </a:ext>
            </a:extLst>
          </p:cNvPr>
          <p:cNvPicPr>
            <a:picLocks noChangeAspect="1"/>
          </p:cNvPicPr>
          <p:nvPr/>
        </p:nvPicPr>
        <p:blipFill>
          <a:blip r:embed="rId2"/>
          <a:stretch>
            <a:fillRect/>
          </a:stretch>
        </p:blipFill>
        <p:spPr>
          <a:xfrm>
            <a:off x="3614719" y="1623999"/>
            <a:ext cx="4962561" cy="3610001"/>
          </a:xfrm>
          <a:prstGeom prst="rect">
            <a:avLst/>
          </a:prstGeom>
        </p:spPr>
      </p:pic>
      <p:sp>
        <p:nvSpPr>
          <p:cNvPr id="5" name="TextBox 4">
            <a:extLst>
              <a:ext uri="{FF2B5EF4-FFF2-40B4-BE49-F238E27FC236}">
                <a16:creationId xmlns:a16="http://schemas.microsoft.com/office/drawing/2014/main" id="{53F43639-5F7D-4881-9810-B34FFDEA4A47}"/>
              </a:ext>
            </a:extLst>
          </p:cNvPr>
          <p:cNvSpPr txBox="1"/>
          <p:nvPr/>
        </p:nvSpPr>
        <p:spPr>
          <a:xfrm>
            <a:off x="838200" y="5924006"/>
            <a:ext cx="5420074" cy="369332"/>
          </a:xfrm>
          <a:prstGeom prst="rect">
            <a:avLst/>
          </a:prstGeom>
          <a:noFill/>
        </p:spPr>
        <p:txBody>
          <a:bodyPr wrap="none" rtlCol="0">
            <a:spAutoFit/>
          </a:bodyPr>
          <a:lstStyle/>
          <a:p>
            <a:r>
              <a:rPr lang="en-US" dirty="0"/>
              <a:t>Queue : (10,10), (20,10), (25,15), (20,10), (10,10), (5,15)</a:t>
            </a:r>
          </a:p>
        </p:txBody>
      </p:sp>
    </p:spTree>
    <p:extLst>
      <p:ext uri="{BB962C8B-B14F-4D97-AF65-F5344CB8AC3E}">
        <p14:creationId xmlns:p14="http://schemas.microsoft.com/office/powerpoint/2010/main" val="23873733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73396-FBE5-43BF-9526-788104D107D0}"/>
              </a:ext>
            </a:extLst>
          </p:cNvPr>
          <p:cNvSpPr>
            <a:spLocks noGrp="1"/>
          </p:cNvSpPr>
          <p:nvPr>
            <p:ph type="title"/>
          </p:nvPr>
        </p:nvSpPr>
        <p:spPr/>
        <p:txBody>
          <a:bodyPr/>
          <a:lstStyle/>
          <a:p>
            <a:r>
              <a:rPr lang="en-US" dirty="0" err="1"/>
              <a:t>Contoh</a:t>
            </a:r>
            <a:r>
              <a:rPr lang="en-US" dirty="0"/>
              <a:t> Testcase 2</a:t>
            </a:r>
          </a:p>
        </p:txBody>
      </p:sp>
      <p:sp>
        <p:nvSpPr>
          <p:cNvPr id="3" name="Content Placeholder 2">
            <a:extLst>
              <a:ext uri="{FF2B5EF4-FFF2-40B4-BE49-F238E27FC236}">
                <a16:creationId xmlns:a16="http://schemas.microsoft.com/office/drawing/2014/main" id="{E20A9646-2010-4A4B-B43E-1BDEF35D3EB6}"/>
              </a:ext>
            </a:extLst>
          </p:cNvPr>
          <p:cNvSpPr>
            <a:spLocks noGrp="1"/>
          </p:cNvSpPr>
          <p:nvPr>
            <p:ph idx="1"/>
          </p:nvPr>
        </p:nvSpPr>
        <p:spPr/>
        <p:txBody>
          <a:bodyPr/>
          <a:lstStyle/>
          <a:p>
            <a:endParaRPr lang="en-US" dirty="0"/>
          </a:p>
        </p:txBody>
      </p:sp>
      <p:pic>
        <p:nvPicPr>
          <p:cNvPr id="8" name="Picture 7">
            <a:extLst>
              <a:ext uri="{FF2B5EF4-FFF2-40B4-BE49-F238E27FC236}">
                <a16:creationId xmlns:a16="http://schemas.microsoft.com/office/drawing/2014/main" id="{89B30ED3-1193-4FE0-9647-8E7268E1C530}"/>
              </a:ext>
            </a:extLst>
          </p:cNvPr>
          <p:cNvPicPr>
            <a:picLocks noChangeAspect="1"/>
          </p:cNvPicPr>
          <p:nvPr/>
        </p:nvPicPr>
        <p:blipFill>
          <a:blip r:embed="rId2"/>
          <a:stretch>
            <a:fillRect/>
          </a:stretch>
        </p:blipFill>
        <p:spPr>
          <a:xfrm>
            <a:off x="4129073" y="1512079"/>
            <a:ext cx="3933854" cy="3833841"/>
          </a:xfrm>
          <a:prstGeom prst="rect">
            <a:avLst/>
          </a:prstGeom>
        </p:spPr>
      </p:pic>
      <p:sp>
        <p:nvSpPr>
          <p:cNvPr id="5" name="TextBox 4">
            <a:extLst>
              <a:ext uri="{FF2B5EF4-FFF2-40B4-BE49-F238E27FC236}">
                <a16:creationId xmlns:a16="http://schemas.microsoft.com/office/drawing/2014/main" id="{F2522E12-133D-497B-AEC2-CC54AC196119}"/>
              </a:ext>
            </a:extLst>
          </p:cNvPr>
          <p:cNvSpPr txBox="1"/>
          <p:nvPr/>
        </p:nvSpPr>
        <p:spPr>
          <a:xfrm>
            <a:off x="838200" y="5924006"/>
            <a:ext cx="10451900" cy="646331"/>
          </a:xfrm>
          <a:prstGeom prst="rect">
            <a:avLst/>
          </a:prstGeom>
          <a:noFill/>
        </p:spPr>
        <p:txBody>
          <a:bodyPr wrap="none" rtlCol="0">
            <a:spAutoFit/>
          </a:bodyPr>
          <a:lstStyle/>
          <a:p>
            <a:r>
              <a:rPr lang="en-US" dirty="0"/>
              <a:t>Queue : (0,0), (30,0), (30,30), (16,30), (16,25), (20,25), (16,20), (16,17), (20,22), (16,3), (16,16), (14,16), (14,3),</a:t>
            </a:r>
          </a:p>
          <a:p>
            <a:r>
              <a:rPr lang="en-US" dirty="0"/>
              <a:t>	(10,22), (14,17), (14,20), (10,25), (14,25), (14,30), (0,30)</a:t>
            </a:r>
          </a:p>
        </p:txBody>
      </p:sp>
    </p:spTree>
    <p:extLst>
      <p:ext uri="{BB962C8B-B14F-4D97-AF65-F5344CB8AC3E}">
        <p14:creationId xmlns:p14="http://schemas.microsoft.com/office/powerpoint/2010/main" val="35469222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63022-5CC8-40EA-8D76-00E9FEC1CC14}"/>
              </a:ext>
            </a:extLst>
          </p:cNvPr>
          <p:cNvSpPr>
            <a:spLocks noGrp="1"/>
          </p:cNvSpPr>
          <p:nvPr>
            <p:ph type="title"/>
          </p:nvPr>
        </p:nvSpPr>
        <p:spPr/>
        <p:txBody>
          <a:bodyPr/>
          <a:lstStyle/>
          <a:p>
            <a:r>
              <a:rPr lang="en-US" dirty="0"/>
              <a:t>Cek </a:t>
            </a:r>
            <a:r>
              <a:rPr lang="en-US" dirty="0" err="1"/>
              <a:t>titik</a:t>
            </a:r>
            <a:r>
              <a:rPr lang="en-US" dirty="0"/>
              <a:t>(0,0)</a:t>
            </a:r>
          </a:p>
        </p:txBody>
      </p:sp>
      <p:sp>
        <p:nvSpPr>
          <p:cNvPr id="3" name="Content Placeholder 2">
            <a:extLst>
              <a:ext uri="{FF2B5EF4-FFF2-40B4-BE49-F238E27FC236}">
                <a16:creationId xmlns:a16="http://schemas.microsoft.com/office/drawing/2014/main" id="{00873590-828C-41C5-B55F-035BA1392FEB}"/>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C73FDFBE-5443-45E4-8B35-B064B10E0DFD}"/>
              </a:ext>
            </a:extLst>
          </p:cNvPr>
          <p:cNvPicPr>
            <a:picLocks noChangeAspect="1"/>
          </p:cNvPicPr>
          <p:nvPr/>
        </p:nvPicPr>
        <p:blipFill>
          <a:blip r:embed="rId2"/>
          <a:stretch>
            <a:fillRect/>
          </a:stretch>
        </p:blipFill>
        <p:spPr>
          <a:xfrm>
            <a:off x="4121929" y="1507317"/>
            <a:ext cx="3948141" cy="3843366"/>
          </a:xfrm>
          <a:prstGeom prst="rect">
            <a:avLst/>
          </a:prstGeom>
        </p:spPr>
      </p:pic>
      <p:pic>
        <p:nvPicPr>
          <p:cNvPr id="5" name="Picture 4">
            <a:extLst>
              <a:ext uri="{FF2B5EF4-FFF2-40B4-BE49-F238E27FC236}">
                <a16:creationId xmlns:a16="http://schemas.microsoft.com/office/drawing/2014/main" id="{CFE3DC19-ED9A-4132-9F75-0315865BA7A2}"/>
              </a:ext>
            </a:extLst>
          </p:cNvPr>
          <p:cNvPicPr>
            <a:picLocks noChangeAspect="1"/>
          </p:cNvPicPr>
          <p:nvPr/>
        </p:nvPicPr>
        <p:blipFill>
          <a:blip r:embed="rId3"/>
          <a:stretch>
            <a:fillRect/>
          </a:stretch>
        </p:blipFill>
        <p:spPr>
          <a:xfrm>
            <a:off x="4126692" y="1516842"/>
            <a:ext cx="3938616" cy="3824315"/>
          </a:xfrm>
          <a:prstGeom prst="rect">
            <a:avLst/>
          </a:prstGeom>
        </p:spPr>
      </p:pic>
      <p:sp>
        <p:nvSpPr>
          <p:cNvPr id="6" name="TextBox 5">
            <a:extLst>
              <a:ext uri="{FF2B5EF4-FFF2-40B4-BE49-F238E27FC236}">
                <a16:creationId xmlns:a16="http://schemas.microsoft.com/office/drawing/2014/main" id="{AD163B66-204B-4D6D-B9FD-39E46563D425}"/>
              </a:ext>
            </a:extLst>
          </p:cNvPr>
          <p:cNvSpPr txBox="1"/>
          <p:nvPr/>
        </p:nvSpPr>
        <p:spPr>
          <a:xfrm>
            <a:off x="838200" y="5924006"/>
            <a:ext cx="10685939" cy="646331"/>
          </a:xfrm>
          <a:prstGeom prst="rect">
            <a:avLst/>
          </a:prstGeom>
          <a:noFill/>
        </p:spPr>
        <p:txBody>
          <a:bodyPr wrap="none" rtlCol="0">
            <a:spAutoFit/>
          </a:bodyPr>
          <a:lstStyle/>
          <a:p>
            <a:r>
              <a:rPr lang="en-US" dirty="0"/>
              <a:t>Queue : (30,0), (30,30), (16,30), (16,25), (20,25), (16,20), (16,17), (20,22), (16,3), (16,16), (14,16), (14,3), (10,22), </a:t>
            </a:r>
          </a:p>
          <a:p>
            <a:r>
              <a:rPr lang="en-US" dirty="0"/>
              <a:t>	(14,17), (14,20), (10,25), (14,25), (14,30), (0,30), (14,3)</a:t>
            </a:r>
          </a:p>
        </p:txBody>
      </p:sp>
    </p:spTree>
    <p:extLst>
      <p:ext uri="{BB962C8B-B14F-4D97-AF65-F5344CB8AC3E}">
        <p14:creationId xmlns:p14="http://schemas.microsoft.com/office/powerpoint/2010/main" val="22973699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7A3EC-0EF4-4E12-818E-01ACBA8C75E7}"/>
              </a:ext>
            </a:extLst>
          </p:cNvPr>
          <p:cNvSpPr>
            <a:spLocks noGrp="1"/>
          </p:cNvSpPr>
          <p:nvPr>
            <p:ph type="title"/>
          </p:nvPr>
        </p:nvSpPr>
        <p:spPr/>
        <p:txBody>
          <a:bodyPr/>
          <a:lstStyle/>
          <a:p>
            <a:r>
              <a:rPr lang="en-US" dirty="0"/>
              <a:t>Cek </a:t>
            </a:r>
            <a:r>
              <a:rPr lang="en-US" dirty="0" err="1"/>
              <a:t>titik</a:t>
            </a:r>
            <a:r>
              <a:rPr lang="en-US" dirty="0"/>
              <a:t>(30,0)</a:t>
            </a:r>
          </a:p>
        </p:txBody>
      </p:sp>
      <p:sp>
        <p:nvSpPr>
          <p:cNvPr id="3" name="Content Placeholder 2">
            <a:extLst>
              <a:ext uri="{FF2B5EF4-FFF2-40B4-BE49-F238E27FC236}">
                <a16:creationId xmlns:a16="http://schemas.microsoft.com/office/drawing/2014/main" id="{DF2BC5F8-760A-4EC2-B224-BBAFB2ECCE7D}"/>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E15FCA2F-8805-4B9B-A9E1-D28DB233B161}"/>
              </a:ext>
            </a:extLst>
          </p:cNvPr>
          <p:cNvPicPr>
            <a:picLocks noChangeAspect="1"/>
          </p:cNvPicPr>
          <p:nvPr/>
        </p:nvPicPr>
        <p:blipFill>
          <a:blip r:embed="rId2"/>
          <a:stretch>
            <a:fillRect/>
          </a:stretch>
        </p:blipFill>
        <p:spPr>
          <a:xfrm>
            <a:off x="4124310" y="1507317"/>
            <a:ext cx="3943379" cy="3843366"/>
          </a:xfrm>
          <a:prstGeom prst="rect">
            <a:avLst/>
          </a:prstGeom>
        </p:spPr>
      </p:pic>
      <p:sp>
        <p:nvSpPr>
          <p:cNvPr id="5" name="TextBox 4">
            <a:extLst>
              <a:ext uri="{FF2B5EF4-FFF2-40B4-BE49-F238E27FC236}">
                <a16:creationId xmlns:a16="http://schemas.microsoft.com/office/drawing/2014/main" id="{121089DC-5522-4427-A2F0-42C6E9C7CC42}"/>
              </a:ext>
            </a:extLst>
          </p:cNvPr>
          <p:cNvSpPr txBox="1"/>
          <p:nvPr/>
        </p:nvSpPr>
        <p:spPr>
          <a:xfrm>
            <a:off x="838200" y="5924006"/>
            <a:ext cx="10855857" cy="646331"/>
          </a:xfrm>
          <a:prstGeom prst="rect">
            <a:avLst/>
          </a:prstGeom>
          <a:noFill/>
        </p:spPr>
        <p:txBody>
          <a:bodyPr wrap="none" rtlCol="0">
            <a:spAutoFit/>
          </a:bodyPr>
          <a:lstStyle/>
          <a:p>
            <a:r>
              <a:rPr lang="en-US" dirty="0"/>
              <a:t>Queue : (30,30), (16,30), (16,25), (20,25), (16,20), (16,17), (20,22), (16,3), (16,16), (14,16), (14,3), (10,22), (14,17), </a:t>
            </a:r>
          </a:p>
          <a:p>
            <a:r>
              <a:rPr lang="en-US" dirty="0"/>
              <a:t>	(14,20), (10,25), (14,25), (14,30), (0,30), (14,3), (16,3)</a:t>
            </a:r>
          </a:p>
        </p:txBody>
      </p:sp>
    </p:spTree>
    <p:extLst>
      <p:ext uri="{BB962C8B-B14F-4D97-AF65-F5344CB8AC3E}">
        <p14:creationId xmlns:p14="http://schemas.microsoft.com/office/powerpoint/2010/main" val="6413764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8F9ED-ADFE-43C8-81A4-D40C4EBA4C11}"/>
              </a:ext>
            </a:extLst>
          </p:cNvPr>
          <p:cNvSpPr>
            <a:spLocks noGrp="1"/>
          </p:cNvSpPr>
          <p:nvPr>
            <p:ph type="title"/>
          </p:nvPr>
        </p:nvSpPr>
        <p:spPr/>
        <p:txBody>
          <a:bodyPr/>
          <a:lstStyle/>
          <a:p>
            <a:r>
              <a:rPr lang="en-US" dirty="0"/>
              <a:t>Cek </a:t>
            </a:r>
            <a:r>
              <a:rPr lang="en-US" dirty="0" err="1"/>
              <a:t>titik</a:t>
            </a:r>
            <a:r>
              <a:rPr lang="en-US" dirty="0"/>
              <a:t>(30,30)</a:t>
            </a:r>
          </a:p>
        </p:txBody>
      </p:sp>
      <p:sp>
        <p:nvSpPr>
          <p:cNvPr id="3" name="Content Placeholder 2">
            <a:extLst>
              <a:ext uri="{FF2B5EF4-FFF2-40B4-BE49-F238E27FC236}">
                <a16:creationId xmlns:a16="http://schemas.microsoft.com/office/drawing/2014/main" id="{D75887A7-9EC1-4DE3-8B72-0BEA2DBD1648}"/>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1797DC5F-F4CE-4528-835E-D54AF5AAE21E}"/>
              </a:ext>
            </a:extLst>
          </p:cNvPr>
          <p:cNvPicPr>
            <a:picLocks noChangeAspect="1"/>
          </p:cNvPicPr>
          <p:nvPr/>
        </p:nvPicPr>
        <p:blipFill>
          <a:blip r:embed="rId2"/>
          <a:stretch>
            <a:fillRect/>
          </a:stretch>
        </p:blipFill>
        <p:spPr>
          <a:xfrm>
            <a:off x="4126692" y="1494304"/>
            <a:ext cx="3938616" cy="3848128"/>
          </a:xfrm>
          <a:prstGeom prst="rect">
            <a:avLst/>
          </a:prstGeom>
        </p:spPr>
      </p:pic>
      <p:sp>
        <p:nvSpPr>
          <p:cNvPr id="5" name="TextBox 4">
            <a:extLst>
              <a:ext uri="{FF2B5EF4-FFF2-40B4-BE49-F238E27FC236}">
                <a16:creationId xmlns:a16="http://schemas.microsoft.com/office/drawing/2014/main" id="{84F8DC1E-CFDA-4D2E-BA34-1727D4719E86}"/>
              </a:ext>
            </a:extLst>
          </p:cNvPr>
          <p:cNvSpPr txBox="1"/>
          <p:nvPr/>
        </p:nvSpPr>
        <p:spPr>
          <a:xfrm>
            <a:off x="838200" y="5924006"/>
            <a:ext cx="10855857" cy="646331"/>
          </a:xfrm>
          <a:prstGeom prst="rect">
            <a:avLst/>
          </a:prstGeom>
          <a:noFill/>
        </p:spPr>
        <p:txBody>
          <a:bodyPr wrap="none" rtlCol="0">
            <a:spAutoFit/>
          </a:bodyPr>
          <a:lstStyle/>
          <a:p>
            <a:r>
              <a:rPr lang="en-US" dirty="0"/>
              <a:t>Queue : (16,30), (16,25), (20,25), (16,20), (16,17), (20,22), (16,3), (16,16), (14,16), (14,3), (10,22), (14,17), (14,20), </a:t>
            </a:r>
          </a:p>
          <a:p>
            <a:r>
              <a:rPr lang="en-US" dirty="0"/>
              <a:t>	(10,25), (14,25), (14,30), (0,30), (14,3), (16,3), (20,22), (20,25)</a:t>
            </a:r>
          </a:p>
        </p:txBody>
      </p:sp>
    </p:spTree>
    <p:extLst>
      <p:ext uri="{BB962C8B-B14F-4D97-AF65-F5344CB8AC3E}">
        <p14:creationId xmlns:p14="http://schemas.microsoft.com/office/powerpoint/2010/main" val="25115557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73191-ABB4-45A6-8C80-79BB1EFB1784}"/>
              </a:ext>
            </a:extLst>
          </p:cNvPr>
          <p:cNvSpPr>
            <a:spLocks noGrp="1"/>
          </p:cNvSpPr>
          <p:nvPr>
            <p:ph type="title"/>
          </p:nvPr>
        </p:nvSpPr>
        <p:spPr/>
        <p:txBody>
          <a:bodyPr/>
          <a:lstStyle/>
          <a:p>
            <a:r>
              <a:rPr lang="en-US" dirty="0"/>
              <a:t>Cek </a:t>
            </a:r>
            <a:r>
              <a:rPr lang="en-US" dirty="0" err="1"/>
              <a:t>titik</a:t>
            </a:r>
            <a:r>
              <a:rPr lang="en-US" dirty="0"/>
              <a:t>(16,30)</a:t>
            </a:r>
          </a:p>
        </p:txBody>
      </p:sp>
      <p:sp>
        <p:nvSpPr>
          <p:cNvPr id="3" name="Content Placeholder 2">
            <a:extLst>
              <a:ext uri="{FF2B5EF4-FFF2-40B4-BE49-F238E27FC236}">
                <a16:creationId xmlns:a16="http://schemas.microsoft.com/office/drawing/2014/main" id="{ECE227D4-ED08-4C65-996E-70C7175E8BA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4AD7584-839D-4214-880E-6D686275D9A9}"/>
              </a:ext>
            </a:extLst>
          </p:cNvPr>
          <p:cNvPicPr>
            <a:picLocks noChangeAspect="1"/>
          </p:cNvPicPr>
          <p:nvPr/>
        </p:nvPicPr>
        <p:blipFill>
          <a:blip r:embed="rId2"/>
          <a:stretch>
            <a:fillRect/>
          </a:stretch>
        </p:blipFill>
        <p:spPr>
          <a:xfrm>
            <a:off x="4136217" y="1495411"/>
            <a:ext cx="3919566" cy="3867178"/>
          </a:xfrm>
          <a:prstGeom prst="rect">
            <a:avLst/>
          </a:prstGeom>
        </p:spPr>
      </p:pic>
      <p:sp>
        <p:nvSpPr>
          <p:cNvPr id="5" name="TextBox 4">
            <a:extLst>
              <a:ext uri="{FF2B5EF4-FFF2-40B4-BE49-F238E27FC236}">
                <a16:creationId xmlns:a16="http://schemas.microsoft.com/office/drawing/2014/main" id="{4883F77F-9648-4F7E-9040-94FD039F7A51}"/>
              </a:ext>
            </a:extLst>
          </p:cNvPr>
          <p:cNvSpPr txBox="1"/>
          <p:nvPr/>
        </p:nvSpPr>
        <p:spPr>
          <a:xfrm>
            <a:off x="838200" y="5924006"/>
            <a:ext cx="10855857" cy="646331"/>
          </a:xfrm>
          <a:prstGeom prst="rect">
            <a:avLst/>
          </a:prstGeom>
          <a:noFill/>
        </p:spPr>
        <p:txBody>
          <a:bodyPr wrap="none" rtlCol="0">
            <a:spAutoFit/>
          </a:bodyPr>
          <a:lstStyle/>
          <a:p>
            <a:r>
              <a:rPr lang="en-US" dirty="0"/>
              <a:t>Queue : (16,25), (20,25), (16,20), (16,17), (20,22), (16,3), (16,16), (14,16), (14,3), (10,22), (14,17), (14,20), (10,25), </a:t>
            </a:r>
          </a:p>
          <a:p>
            <a:r>
              <a:rPr lang="en-US" dirty="0"/>
              <a:t>	(14,25), (14,30), (0,30), (14,3), (16,3), (20,22), (20,25)</a:t>
            </a:r>
          </a:p>
        </p:txBody>
      </p:sp>
    </p:spTree>
    <p:extLst>
      <p:ext uri="{BB962C8B-B14F-4D97-AF65-F5344CB8AC3E}">
        <p14:creationId xmlns:p14="http://schemas.microsoft.com/office/powerpoint/2010/main" val="31933044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FAF0-246C-47B0-8EDF-513646839F2A}"/>
              </a:ext>
            </a:extLst>
          </p:cNvPr>
          <p:cNvSpPr>
            <a:spLocks noGrp="1"/>
          </p:cNvSpPr>
          <p:nvPr>
            <p:ph type="title"/>
          </p:nvPr>
        </p:nvSpPr>
        <p:spPr/>
        <p:txBody>
          <a:bodyPr/>
          <a:lstStyle/>
          <a:p>
            <a:r>
              <a:rPr lang="en-US" dirty="0"/>
              <a:t>Cek </a:t>
            </a:r>
            <a:r>
              <a:rPr lang="en-US" dirty="0" err="1"/>
              <a:t>titik</a:t>
            </a:r>
            <a:r>
              <a:rPr lang="en-US" dirty="0"/>
              <a:t>(16,25)</a:t>
            </a:r>
          </a:p>
        </p:txBody>
      </p:sp>
      <p:sp>
        <p:nvSpPr>
          <p:cNvPr id="3" name="Content Placeholder 2">
            <a:extLst>
              <a:ext uri="{FF2B5EF4-FFF2-40B4-BE49-F238E27FC236}">
                <a16:creationId xmlns:a16="http://schemas.microsoft.com/office/drawing/2014/main" id="{6FE71105-7357-4BFB-B562-D5B6F683E24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12754D1-9081-4CDA-90C2-96C2F8C0E6E8}"/>
              </a:ext>
            </a:extLst>
          </p:cNvPr>
          <p:cNvPicPr>
            <a:picLocks noChangeAspect="1"/>
          </p:cNvPicPr>
          <p:nvPr/>
        </p:nvPicPr>
        <p:blipFill>
          <a:blip r:embed="rId2"/>
          <a:stretch>
            <a:fillRect/>
          </a:stretch>
        </p:blipFill>
        <p:spPr>
          <a:xfrm>
            <a:off x="4133835" y="1512079"/>
            <a:ext cx="3924329" cy="3833841"/>
          </a:xfrm>
          <a:prstGeom prst="rect">
            <a:avLst/>
          </a:prstGeom>
        </p:spPr>
      </p:pic>
      <p:sp>
        <p:nvSpPr>
          <p:cNvPr id="5" name="TextBox 4">
            <a:extLst>
              <a:ext uri="{FF2B5EF4-FFF2-40B4-BE49-F238E27FC236}">
                <a16:creationId xmlns:a16="http://schemas.microsoft.com/office/drawing/2014/main" id="{D00A81E6-1AEF-427F-9A12-8FB0450B7AE5}"/>
              </a:ext>
            </a:extLst>
          </p:cNvPr>
          <p:cNvSpPr txBox="1"/>
          <p:nvPr/>
        </p:nvSpPr>
        <p:spPr>
          <a:xfrm>
            <a:off x="838200" y="5924006"/>
            <a:ext cx="10855857" cy="646331"/>
          </a:xfrm>
          <a:prstGeom prst="rect">
            <a:avLst/>
          </a:prstGeom>
          <a:noFill/>
        </p:spPr>
        <p:txBody>
          <a:bodyPr wrap="none" rtlCol="0">
            <a:spAutoFit/>
          </a:bodyPr>
          <a:lstStyle/>
          <a:p>
            <a:r>
              <a:rPr lang="en-US" dirty="0"/>
              <a:t>Queue : (20,25), (16,20), (16,17), (20,22), (16,3), (16,16), (14,16), (14,3), (10,22), (14,17), (14,20), (10,25), (14,25), </a:t>
            </a:r>
          </a:p>
          <a:p>
            <a:r>
              <a:rPr lang="en-US" dirty="0"/>
              <a:t>	(14,30), (0,30), (14,3), (16,3), (20,22), (20,25)</a:t>
            </a:r>
          </a:p>
        </p:txBody>
      </p:sp>
    </p:spTree>
    <p:extLst>
      <p:ext uri="{BB962C8B-B14F-4D97-AF65-F5344CB8AC3E}">
        <p14:creationId xmlns:p14="http://schemas.microsoft.com/office/powerpoint/2010/main" val="16816805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6FAF0-246C-47B0-8EDF-513646839F2A}"/>
              </a:ext>
            </a:extLst>
          </p:cNvPr>
          <p:cNvSpPr>
            <a:spLocks noGrp="1"/>
          </p:cNvSpPr>
          <p:nvPr>
            <p:ph type="title"/>
          </p:nvPr>
        </p:nvSpPr>
        <p:spPr/>
        <p:txBody>
          <a:bodyPr/>
          <a:lstStyle/>
          <a:p>
            <a:r>
              <a:rPr lang="en-US" dirty="0"/>
              <a:t>Cek </a:t>
            </a:r>
            <a:r>
              <a:rPr lang="en-US" dirty="0" err="1"/>
              <a:t>titik</a:t>
            </a:r>
            <a:r>
              <a:rPr lang="en-US" dirty="0"/>
              <a:t>(20,25)</a:t>
            </a:r>
          </a:p>
        </p:txBody>
      </p:sp>
      <p:sp>
        <p:nvSpPr>
          <p:cNvPr id="3" name="Content Placeholder 2">
            <a:extLst>
              <a:ext uri="{FF2B5EF4-FFF2-40B4-BE49-F238E27FC236}">
                <a16:creationId xmlns:a16="http://schemas.microsoft.com/office/drawing/2014/main" id="{6FE71105-7357-4BFB-B562-D5B6F683E24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12754D1-9081-4CDA-90C2-96C2F8C0E6E8}"/>
              </a:ext>
            </a:extLst>
          </p:cNvPr>
          <p:cNvPicPr>
            <a:picLocks noChangeAspect="1"/>
          </p:cNvPicPr>
          <p:nvPr/>
        </p:nvPicPr>
        <p:blipFill>
          <a:blip r:embed="rId2"/>
          <a:stretch>
            <a:fillRect/>
          </a:stretch>
        </p:blipFill>
        <p:spPr>
          <a:xfrm>
            <a:off x="4133835" y="1512079"/>
            <a:ext cx="3924329" cy="3833841"/>
          </a:xfrm>
          <a:prstGeom prst="rect">
            <a:avLst/>
          </a:prstGeom>
        </p:spPr>
      </p:pic>
      <p:sp>
        <p:nvSpPr>
          <p:cNvPr id="5" name="TextBox 4">
            <a:extLst>
              <a:ext uri="{FF2B5EF4-FFF2-40B4-BE49-F238E27FC236}">
                <a16:creationId xmlns:a16="http://schemas.microsoft.com/office/drawing/2014/main" id="{94768013-4C84-4702-9964-4B99FE49EB05}"/>
              </a:ext>
            </a:extLst>
          </p:cNvPr>
          <p:cNvSpPr txBox="1"/>
          <p:nvPr/>
        </p:nvSpPr>
        <p:spPr>
          <a:xfrm>
            <a:off x="838200" y="5924006"/>
            <a:ext cx="10855857" cy="646331"/>
          </a:xfrm>
          <a:prstGeom prst="rect">
            <a:avLst/>
          </a:prstGeom>
          <a:noFill/>
        </p:spPr>
        <p:txBody>
          <a:bodyPr wrap="none" rtlCol="0">
            <a:spAutoFit/>
          </a:bodyPr>
          <a:lstStyle/>
          <a:p>
            <a:r>
              <a:rPr lang="en-US" dirty="0"/>
              <a:t>Queue : (16,20), (16,17), (20,22), (16,3), (16,16), (14,16), (14,3), (10,22), (14,17), (14,20), (10,25), (14,25), (14,30), </a:t>
            </a:r>
          </a:p>
          <a:p>
            <a:r>
              <a:rPr lang="en-US" dirty="0"/>
              <a:t>	(0,30), (14,3), (16,3), (20,22), (20,25)</a:t>
            </a:r>
          </a:p>
        </p:txBody>
      </p:sp>
    </p:spTree>
    <p:extLst>
      <p:ext uri="{BB962C8B-B14F-4D97-AF65-F5344CB8AC3E}">
        <p14:creationId xmlns:p14="http://schemas.microsoft.com/office/powerpoint/2010/main" val="1686428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screenshot&#10;&#10;Description automatically generated">
            <a:extLst>
              <a:ext uri="{FF2B5EF4-FFF2-40B4-BE49-F238E27FC236}">
                <a16:creationId xmlns:a16="http://schemas.microsoft.com/office/drawing/2014/main" id="{C8475C10-4672-42C1-8C64-6762577F54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8597" y="1690688"/>
            <a:ext cx="3438525" cy="3438525"/>
          </a:xfrm>
        </p:spPr>
      </p:pic>
      <p:sp>
        <p:nvSpPr>
          <p:cNvPr id="6" name="Title 1">
            <a:extLst>
              <a:ext uri="{FF2B5EF4-FFF2-40B4-BE49-F238E27FC236}">
                <a16:creationId xmlns:a16="http://schemas.microsoft.com/office/drawing/2014/main" id="{C2F04737-B09F-4C29-B254-B22C84DF78D6}"/>
              </a:ext>
            </a:extLst>
          </p:cNvPr>
          <p:cNvSpPr>
            <a:spLocks noGrp="1"/>
          </p:cNvSpPr>
          <p:nvPr>
            <p:ph type="title"/>
          </p:nvPr>
        </p:nvSpPr>
        <p:spPr>
          <a:xfrm>
            <a:off x="838200" y="365125"/>
            <a:ext cx="10515600" cy="1325563"/>
          </a:xfrm>
        </p:spPr>
        <p:txBody>
          <a:bodyPr/>
          <a:lstStyle/>
          <a:p>
            <a:r>
              <a:rPr lang="en-US" dirty="0" err="1"/>
              <a:t>Contoh</a:t>
            </a:r>
            <a:r>
              <a:rPr lang="en-US" dirty="0"/>
              <a:t> </a:t>
            </a:r>
            <a:r>
              <a:rPr lang="en-US" dirty="0" err="1"/>
              <a:t>bentuk</a:t>
            </a:r>
            <a:r>
              <a:rPr lang="en-US" dirty="0"/>
              <a:t> </a:t>
            </a:r>
            <a:r>
              <a:rPr lang="en-US" dirty="0" err="1"/>
              <a:t>taman</a:t>
            </a:r>
            <a:endParaRPr lang="en-US" dirty="0"/>
          </a:p>
        </p:txBody>
      </p:sp>
      <p:pic>
        <p:nvPicPr>
          <p:cNvPr id="4" name="Picture 3" descr="A picture containing map, text&#10;&#10;Description automatically generated">
            <a:extLst>
              <a:ext uri="{FF2B5EF4-FFF2-40B4-BE49-F238E27FC236}">
                <a16:creationId xmlns:a16="http://schemas.microsoft.com/office/drawing/2014/main" id="{2B83DCAA-EBD9-4C61-A0CD-257B77F1A1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4880" y="1709737"/>
            <a:ext cx="3438525" cy="3438525"/>
          </a:xfrm>
          <a:prstGeom prst="rect">
            <a:avLst/>
          </a:prstGeom>
        </p:spPr>
      </p:pic>
      <p:sp>
        <p:nvSpPr>
          <p:cNvPr id="2" name="TextBox 1">
            <a:extLst>
              <a:ext uri="{FF2B5EF4-FFF2-40B4-BE49-F238E27FC236}">
                <a16:creationId xmlns:a16="http://schemas.microsoft.com/office/drawing/2014/main" id="{DC121DB0-CAF9-4B42-87DB-B19D43FE5BF5}"/>
              </a:ext>
            </a:extLst>
          </p:cNvPr>
          <p:cNvSpPr txBox="1"/>
          <p:nvPr/>
        </p:nvSpPr>
        <p:spPr>
          <a:xfrm>
            <a:off x="7425073" y="5148262"/>
            <a:ext cx="2658138" cy="646331"/>
          </a:xfrm>
          <a:prstGeom prst="rect">
            <a:avLst/>
          </a:prstGeom>
          <a:noFill/>
        </p:spPr>
        <p:txBody>
          <a:bodyPr wrap="square" rtlCol="0">
            <a:spAutoFit/>
          </a:bodyPr>
          <a:lstStyle/>
          <a:p>
            <a:pPr algn="ctr"/>
            <a:r>
              <a:rPr lang="en-US" dirty="0"/>
              <a:t>Setelah </a:t>
            </a:r>
            <a:r>
              <a:rPr lang="en-US" dirty="0" err="1"/>
              <a:t>mengelilingin</a:t>
            </a:r>
            <a:r>
              <a:rPr lang="en-US" dirty="0"/>
              <a:t> </a:t>
            </a:r>
            <a:r>
              <a:rPr lang="en-US" dirty="0" err="1"/>
              <a:t>pohon</a:t>
            </a:r>
            <a:r>
              <a:rPr lang="en-US" dirty="0"/>
              <a:t> </a:t>
            </a:r>
            <a:r>
              <a:rPr lang="en-US" dirty="0" err="1"/>
              <a:t>dengan</a:t>
            </a:r>
            <a:r>
              <a:rPr lang="en-US" dirty="0"/>
              <a:t> </a:t>
            </a:r>
            <a:r>
              <a:rPr lang="en-US" dirty="0" err="1"/>
              <a:t>tali</a:t>
            </a:r>
            <a:r>
              <a:rPr lang="en-US" dirty="0"/>
              <a:t> </a:t>
            </a:r>
            <a:r>
              <a:rPr lang="en-US" dirty="0" err="1"/>
              <a:t>karet</a:t>
            </a:r>
            <a:endParaRPr lang="en-US" dirty="0"/>
          </a:p>
        </p:txBody>
      </p:sp>
      <p:sp>
        <p:nvSpPr>
          <p:cNvPr id="7" name="TextBox 6">
            <a:extLst>
              <a:ext uri="{FF2B5EF4-FFF2-40B4-BE49-F238E27FC236}">
                <a16:creationId xmlns:a16="http://schemas.microsoft.com/office/drawing/2014/main" id="{E17AF4E4-2F13-4F91-82FD-9B40FBA48545}"/>
              </a:ext>
            </a:extLst>
          </p:cNvPr>
          <p:cNvSpPr txBox="1"/>
          <p:nvPr/>
        </p:nvSpPr>
        <p:spPr>
          <a:xfrm>
            <a:off x="2108789" y="5148262"/>
            <a:ext cx="2658138" cy="646331"/>
          </a:xfrm>
          <a:prstGeom prst="rect">
            <a:avLst/>
          </a:prstGeom>
          <a:noFill/>
        </p:spPr>
        <p:txBody>
          <a:bodyPr wrap="square" rtlCol="0">
            <a:spAutoFit/>
          </a:bodyPr>
          <a:lstStyle/>
          <a:p>
            <a:pPr algn="ctr"/>
            <a:r>
              <a:rPr lang="en-US" dirty="0" err="1"/>
              <a:t>Sebelum</a:t>
            </a:r>
            <a:r>
              <a:rPr lang="en-US" dirty="0"/>
              <a:t> </a:t>
            </a:r>
            <a:r>
              <a:rPr lang="en-US" dirty="0" err="1"/>
              <a:t>mengelilingin</a:t>
            </a:r>
            <a:r>
              <a:rPr lang="en-US" dirty="0"/>
              <a:t> </a:t>
            </a:r>
            <a:r>
              <a:rPr lang="en-US" dirty="0" err="1"/>
              <a:t>pohon</a:t>
            </a:r>
            <a:r>
              <a:rPr lang="en-US" dirty="0"/>
              <a:t> </a:t>
            </a:r>
            <a:r>
              <a:rPr lang="en-US" dirty="0" err="1"/>
              <a:t>dengan</a:t>
            </a:r>
            <a:r>
              <a:rPr lang="en-US" dirty="0"/>
              <a:t> </a:t>
            </a:r>
            <a:r>
              <a:rPr lang="en-US" dirty="0" err="1"/>
              <a:t>tali</a:t>
            </a:r>
            <a:r>
              <a:rPr lang="en-US" dirty="0"/>
              <a:t> </a:t>
            </a:r>
            <a:r>
              <a:rPr lang="en-US" dirty="0" err="1"/>
              <a:t>karet</a:t>
            </a:r>
            <a:endParaRPr lang="en-US" dirty="0"/>
          </a:p>
        </p:txBody>
      </p:sp>
    </p:spTree>
    <p:extLst>
      <p:ext uri="{BB962C8B-B14F-4D97-AF65-F5344CB8AC3E}">
        <p14:creationId xmlns:p14="http://schemas.microsoft.com/office/powerpoint/2010/main" val="41793488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8AACF-BC84-4951-B832-9E805376A3AC}"/>
              </a:ext>
            </a:extLst>
          </p:cNvPr>
          <p:cNvSpPr>
            <a:spLocks noGrp="1"/>
          </p:cNvSpPr>
          <p:nvPr>
            <p:ph type="title"/>
          </p:nvPr>
        </p:nvSpPr>
        <p:spPr/>
        <p:txBody>
          <a:bodyPr/>
          <a:lstStyle/>
          <a:p>
            <a:r>
              <a:rPr lang="en-US" dirty="0"/>
              <a:t>Cek </a:t>
            </a:r>
            <a:r>
              <a:rPr lang="en-US" dirty="0" err="1"/>
              <a:t>titik</a:t>
            </a:r>
            <a:r>
              <a:rPr lang="en-US" dirty="0"/>
              <a:t>(16,20)</a:t>
            </a:r>
          </a:p>
        </p:txBody>
      </p:sp>
      <p:sp>
        <p:nvSpPr>
          <p:cNvPr id="3" name="Content Placeholder 2">
            <a:extLst>
              <a:ext uri="{FF2B5EF4-FFF2-40B4-BE49-F238E27FC236}">
                <a16:creationId xmlns:a16="http://schemas.microsoft.com/office/drawing/2014/main" id="{3B22E89F-6B7C-4F54-A892-81A72AA1499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C0BEF6D-1D6E-4BE2-A9B6-491F67CA5DE3}"/>
              </a:ext>
            </a:extLst>
          </p:cNvPr>
          <p:cNvPicPr>
            <a:picLocks noChangeAspect="1"/>
          </p:cNvPicPr>
          <p:nvPr/>
        </p:nvPicPr>
        <p:blipFill>
          <a:blip r:embed="rId2"/>
          <a:stretch>
            <a:fillRect/>
          </a:stretch>
        </p:blipFill>
        <p:spPr>
          <a:xfrm>
            <a:off x="4131454" y="1509698"/>
            <a:ext cx="3929091" cy="3838603"/>
          </a:xfrm>
          <a:prstGeom prst="rect">
            <a:avLst/>
          </a:prstGeom>
        </p:spPr>
      </p:pic>
      <p:sp>
        <p:nvSpPr>
          <p:cNvPr id="5" name="TextBox 4">
            <a:extLst>
              <a:ext uri="{FF2B5EF4-FFF2-40B4-BE49-F238E27FC236}">
                <a16:creationId xmlns:a16="http://schemas.microsoft.com/office/drawing/2014/main" id="{D89299CD-0483-4CE9-BFF0-06FF55030D15}"/>
              </a:ext>
            </a:extLst>
          </p:cNvPr>
          <p:cNvSpPr txBox="1"/>
          <p:nvPr/>
        </p:nvSpPr>
        <p:spPr>
          <a:xfrm>
            <a:off x="838200" y="5924006"/>
            <a:ext cx="10738837" cy="646331"/>
          </a:xfrm>
          <a:prstGeom prst="rect">
            <a:avLst/>
          </a:prstGeom>
          <a:noFill/>
        </p:spPr>
        <p:txBody>
          <a:bodyPr wrap="none" rtlCol="0">
            <a:spAutoFit/>
          </a:bodyPr>
          <a:lstStyle/>
          <a:p>
            <a:r>
              <a:rPr lang="en-US" dirty="0"/>
              <a:t>Queue : (16,17), (20,22), (16,3), (16,16), (14,16), (14,3), (10,22), (14,17), (14,20), (10,25), (14,25), (14,30), (0,30), </a:t>
            </a:r>
          </a:p>
          <a:p>
            <a:r>
              <a:rPr lang="en-US" dirty="0"/>
              <a:t>	(14,3), (16,3), (20,22), (20,25), (17,20)</a:t>
            </a:r>
          </a:p>
        </p:txBody>
      </p:sp>
    </p:spTree>
    <p:extLst>
      <p:ext uri="{BB962C8B-B14F-4D97-AF65-F5344CB8AC3E}">
        <p14:creationId xmlns:p14="http://schemas.microsoft.com/office/powerpoint/2010/main" val="10032077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E8345-EDCB-45E8-ADA8-EE65032853F4}"/>
              </a:ext>
            </a:extLst>
          </p:cNvPr>
          <p:cNvSpPr>
            <a:spLocks noGrp="1"/>
          </p:cNvSpPr>
          <p:nvPr>
            <p:ph type="title"/>
          </p:nvPr>
        </p:nvSpPr>
        <p:spPr/>
        <p:txBody>
          <a:bodyPr/>
          <a:lstStyle/>
          <a:p>
            <a:r>
              <a:rPr lang="en-US" dirty="0"/>
              <a:t>Cek </a:t>
            </a:r>
            <a:r>
              <a:rPr lang="en-US" dirty="0" err="1"/>
              <a:t>titik</a:t>
            </a:r>
            <a:r>
              <a:rPr lang="en-US" dirty="0"/>
              <a:t>(16,17)</a:t>
            </a:r>
          </a:p>
        </p:txBody>
      </p:sp>
      <p:sp>
        <p:nvSpPr>
          <p:cNvPr id="3" name="Content Placeholder 2">
            <a:extLst>
              <a:ext uri="{FF2B5EF4-FFF2-40B4-BE49-F238E27FC236}">
                <a16:creationId xmlns:a16="http://schemas.microsoft.com/office/drawing/2014/main" id="{EAF0111F-B3A1-4DA2-A2FB-9E136A3ECB99}"/>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A17F195D-5158-4123-A23D-6EBDCA1ADE71}"/>
              </a:ext>
            </a:extLst>
          </p:cNvPr>
          <p:cNvPicPr>
            <a:picLocks noChangeAspect="1"/>
          </p:cNvPicPr>
          <p:nvPr/>
        </p:nvPicPr>
        <p:blipFill>
          <a:blip r:embed="rId2"/>
          <a:stretch>
            <a:fillRect/>
          </a:stretch>
        </p:blipFill>
        <p:spPr>
          <a:xfrm>
            <a:off x="4136217" y="1507317"/>
            <a:ext cx="3919566" cy="3843366"/>
          </a:xfrm>
          <a:prstGeom prst="rect">
            <a:avLst/>
          </a:prstGeom>
        </p:spPr>
      </p:pic>
      <p:sp>
        <p:nvSpPr>
          <p:cNvPr id="5" name="TextBox 4">
            <a:extLst>
              <a:ext uri="{FF2B5EF4-FFF2-40B4-BE49-F238E27FC236}">
                <a16:creationId xmlns:a16="http://schemas.microsoft.com/office/drawing/2014/main" id="{8C1E9FA5-06E2-4621-A2F4-F2BAC0E92A9C}"/>
              </a:ext>
            </a:extLst>
          </p:cNvPr>
          <p:cNvSpPr txBox="1"/>
          <p:nvPr/>
        </p:nvSpPr>
        <p:spPr>
          <a:xfrm>
            <a:off x="838200" y="5924006"/>
            <a:ext cx="10674717" cy="646331"/>
          </a:xfrm>
          <a:prstGeom prst="rect">
            <a:avLst/>
          </a:prstGeom>
          <a:noFill/>
        </p:spPr>
        <p:txBody>
          <a:bodyPr wrap="none" rtlCol="0">
            <a:spAutoFit/>
          </a:bodyPr>
          <a:lstStyle/>
          <a:p>
            <a:r>
              <a:rPr lang="en-US" dirty="0"/>
              <a:t>Queue : (20,22), (16,3), (16,16), (14,16), (14,3), (10,22), (14,17), (14,20), (10,25), (14,25), (14,30), (0,30),  (14,3), </a:t>
            </a:r>
          </a:p>
          <a:p>
            <a:r>
              <a:rPr lang="en-US" dirty="0"/>
              <a:t>(16,3), (20,22), (20,25), (17,20)</a:t>
            </a:r>
          </a:p>
        </p:txBody>
      </p:sp>
    </p:spTree>
    <p:extLst>
      <p:ext uri="{BB962C8B-B14F-4D97-AF65-F5344CB8AC3E}">
        <p14:creationId xmlns:p14="http://schemas.microsoft.com/office/powerpoint/2010/main" val="3641230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E8345-EDCB-45E8-ADA8-EE65032853F4}"/>
              </a:ext>
            </a:extLst>
          </p:cNvPr>
          <p:cNvSpPr>
            <a:spLocks noGrp="1"/>
          </p:cNvSpPr>
          <p:nvPr>
            <p:ph type="title"/>
          </p:nvPr>
        </p:nvSpPr>
        <p:spPr/>
        <p:txBody>
          <a:bodyPr/>
          <a:lstStyle/>
          <a:p>
            <a:r>
              <a:rPr lang="en-US" dirty="0"/>
              <a:t>Cek </a:t>
            </a:r>
            <a:r>
              <a:rPr lang="en-US" dirty="0" err="1"/>
              <a:t>titik</a:t>
            </a:r>
            <a:r>
              <a:rPr lang="en-US" dirty="0"/>
              <a:t>(20,22)</a:t>
            </a:r>
          </a:p>
        </p:txBody>
      </p:sp>
      <p:sp>
        <p:nvSpPr>
          <p:cNvPr id="3" name="Content Placeholder 2">
            <a:extLst>
              <a:ext uri="{FF2B5EF4-FFF2-40B4-BE49-F238E27FC236}">
                <a16:creationId xmlns:a16="http://schemas.microsoft.com/office/drawing/2014/main" id="{EAF0111F-B3A1-4DA2-A2FB-9E136A3ECB9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17F195D-5158-4123-A23D-6EBDCA1ADE71}"/>
              </a:ext>
            </a:extLst>
          </p:cNvPr>
          <p:cNvPicPr>
            <a:picLocks noChangeAspect="1"/>
          </p:cNvPicPr>
          <p:nvPr/>
        </p:nvPicPr>
        <p:blipFill>
          <a:blip r:embed="rId2"/>
          <a:stretch>
            <a:fillRect/>
          </a:stretch>
        </p:blipFill>
        <p:spPr>
          <a:xfrm>
            <a:off x="4136217" y="1507317"/>
            <a:ext cx="3919566" cy="3843366"/>
          </a:xfrm>
          <a:prstGeom prst="rect">
            <a:avLst/>
          </a:prstGeom>
        </p:spPr>
      </p:pic>
      <p:sp>
        <p:nvSpPr>
          <p:cNvPr id="5" name="TextBox 4">
            <a:extLst>
              <a:ext uri="{FF2B5EF4-FFF2-40B4-BE49-F238E27FC236}">
                <a16:creationId xmlns:a16="http://schemas.microsoft.com/office/drawing/2014/main" id="{F2B5976E-B58B-4DAB-B104-376D6B5F1736}"/>
              </a:ext>
            </a:extLst>
          </p:cNvPr>
          <p:cNvSpPr txBox="1"/>
          <p:nvPr/>
        </p:nvSpPr>
        <p:spPr>
          <a:xfrm>
            <a:off x="838200" y="5924006"/>
            <a:ext cx="10557698" cy="646331"/>
          </a:xfrm>
          <a:prstGeom prst="rect">
            <a:avLst/>
          </a:prstGeom>
          <a:noFill/>
        </p:spPr>
        <p:txBody>
          <a:bodyPr wrap="none" rtlCol="0">
            <a:spAutoFit/>
          </a:bodyPr>
          <a:lstStyle/>
          <a:p>
            <a:r>
              <a:rPr lang="en-US" dirty="0"/>
              <a:t>Queue : (16,3), (16,16), (14,16), (14,3), (10,22), (14,17), (14,20), (10,25), (14,25), (14,30), (0,30),  (14,3), (16,3), </a:t>
            </a:r>
          </a:p>
          <a:p>
            <a:r>
              <a:rPr lang="en-US" dirty="0"/>
              <a:t>	(20,22), (20,25), (17,20), (20,22)</a:t>
            </a:r>
          </a:p>
        </p:txBody>
      </p:sp>
    </p:spTree>
    <p:extLst>
      <p:ext uri="{BB962C8B-B14F-4D97-AF65-F5344CB8AC3E}">
        <p14:creationId xmlns:p14="http://schemas.microsoft.com/office/powerpoint/2010/main" val="37974700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E8345-EDCB-45E8-ADA8-EE65032853F4}"/>
              </a:ext>
            </a:extLst>
          </p:cNvPr>
          <p:cNvSpPr>
            <a:spLocks noGrp="1"/>
          </p:cNvSpPr>
          <p:nvPr>
            <p:ph type="title"/>
          </p:nvPr>
        </p:nvSpPr>
        <p:spPr/>
        <p:txBody>
          <a:bodyPr/>
          <a:lstStyle/>
          <a:p>
            <a:r>
              <a:rPr lang="en-US" dirty="0"/>
              <a:t>Cek </a:t>
            </a:r>
            <a:r>
              <a:rPr lang="en-US" dirty="0" err="1"/>
              <a:t>titik</a:t>
            </a:r>
            <a:r>
              <a:rPr lang="en-US" dirty="0"/>
              <a:t>(16,3)</a:t>
            </a:r>
          </a:p>
        </p:txBody>
      </p:sp>
      <p:sp>
        <p:nvSpPr>
          <p:cNvPr id="3" name="Content Placeholder 2">
            <a:extLst>
              <a:ext uri="{FF2B5EF4-FFF2-40B4-BE49-F238E27FC236}">
                <a16:creationId xmlns:a16="http://schemas.microsoft.com/office/drawing/2014/main" id="{EAF0111F-B3A1-4DA2-A2FB-9E136A3ECB9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17F195D-5158-4123-A23D-6EBDCA1ADE71}"/>
              </a:ext>
            </a:extLst>
          </p:cNvPr>
          <p:cNvPicPr>
            <a:picLocks noChangeAspect="1"/>
          </p:cNvPicPr>
          <p:nvPr/>
        </p:nvPicPr>
        <p:blipFill>
          <a:blip r:embed="rId2"/>
          <a:stretch>
            <a:fillRect/>
          </a:stretch>
        </p:blipFill>
        <p:spPr>
          <a:xfrm>
            <a:off x="4136217" y="1507317"/>
            <a:ext cx="3919566" cy="3843366"/>
          </a:xfrm>
          <a:prstGeom prst="rect">
            <a:avLst/>
          </a:prstGeom>
        </p:spPr>
      </p:pic>
      <p:sp>
        <p:nvSpPr>
          <p:cNvPr id="5" name="TextBox 4">
            <a:extLst>
              <a:ext uri="{FF2B5EF4-FFF2-40B4-BE49-F238E27FC236}">
                <a16:creationId xmlns:a16="http://schemas.microsoft.com/office/drawing/2014/main" id="{75E52B1C-FCA1-476B-8128-45DBD13B2E30}"/>
              </a:ext>
            </a:extLst>
          </p:cNvPr>
          <p:cNvSpPr txBox="1"/>
          <p:nvPr/>
        </p:nvSpPr>
        <p:spPr>
          <a:xfrm>
            <a:off x="838200" y="5924006"/>
            <a:ext cx="10674717" cy="646331"/>
          </a:xfrm>
          <a:prstGeom prst="rect">
            <a:avLst/>
          </a:prstGeom>
          <a:noFill/>
        </p:spPr>
        <p:txBody>
          <a:bodyPr wrap="none" rtlCol="0">
            <a:spAutoFit/>
          </a:bodyPr>
          <a:lstStyle/>
          <a:p>
            <a:r>
              <a:rPr lang="en-US" dirty="0"/>
              <a:t>Queue : (16,16), (14,16), (14,3), (10,22), (14,17), (14,20), (10,25), (14,25), (14,30), (0,30),  (14,3), (16,3), (20,22), </a:t>
            </a:r>
          </a:p>
          <a:p>
            <a:r>
              <a:rPr lang="en-US" dirty="0"/>
              <a:t>	(20,25), (17,20), (20,22), (16,3)</a:t>
            </a:r>
          </a:p>
        </p:txBody>
      </p:sp>
    </p:spTree>
    <p:extLst>
      <p:ext uri="{BB962C8B-B14F-4D97-AF65-F5344CB8AC3E}">
        <p14:creationId xmlns:p14="http://schemas.microsoft.com/office/powerpoint/2010/main" val="6809108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4F299-2F73-4574-889F-16B162D5BB9F}"/>
              </a:ext>
            </a:extLst>
          </p:cNvPr>
          <p:cNvSpPr>
            <a:spLocks noGrp="1"/>
          </p:cNvSpPr>
          <p:nvPr>
            <p:ph type="title"/>
          </p:nvPr>
        </p:nvSpPr>
        <p:spPr/>
        <p:txBody>
          <a:bodyPr/>
          <a:lstStyle/>
          <a:p>
            <a:r>
              <a:rPr lang="en-US" dirty="0"/>
              <a:t>Cek </a:t>
            </a:r>
            <a:r>
              <a:rPr lang="en-US" dirty="0" err="1"/>
              <a:t>titik</a:t>
            </a:r>
            <a:r>
              <a:rPr lang="en-US" dirty="0"/>
              <a:t>(16,16)</a:t>
            </a:r>
          </a:p>
        </p:txBody>
      </p:sp>
      <p:sp>
        <p:nvSpPr>
          <p:cNvPr id="3" name="Content Placeholder 2">
            <a:extLst>
              <a:ext uri="{FF2B5EF4-FFF2-40B4-BE49-F238E27FC236}">
                <a16:creationId xmlns:a16="http://schemas.microsoft.com/office/drawing/2014/main" id="{69FB04B3-5706-4B9B-AAB0-EA922A633E6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0355FFF-0CBE-4B62-91B3-50FA994A9561}"/>
              </a:ext>
            </a:extLst>
          </p:cNvPr>
          <p:cNvPicPr>
            <a:picLocks noChangeAspect="1"/>
          </p:cNvPicPr>
          <p:nvPr/>
        </p:nvPicPr>
        <p:blipFill>
          <a:blip r:embed="rId2"/>
          <a:stretch>
            <a:fillRect/>
          </a:stretch>
        </p:blipFill>
        <p:spPr>
          <a:xfrm>
            <a:off x="4126692" y="1509698"/>
            <a:ext cx="3938616" cy="3838603"/>
          </a:xfrm>
          <a:prstGeom prst="rect">
            <a:avLst/>
          </a:prstGeom>
        </p:spPr>
      </p:pic>
      <p:sp>
        <p:nvSpPr>
          <p:cNvPr id="5" name="TextBox 4">
            <a:extLst>
              <a:ext uri="{FF2B5EF4-FFF2-40B4-BE49-F238E27FC236}">
                <a16:creationId xmlns:a16="http://schemas.microsoft.com/office/drawing/2014/main" id="{24D6BDB4-266A-463C-9D8A-F73F5C79F3C7}"/>
              </a:ext>
            </a:extLst>
          </p:cNvPr>
          <p:cNvSpPr txBox="1"/>
          <p:nvPr/>
        </p:nvSpPr>
        <p:spPr>
          <a:xfrm>
            <a:off x="838200" y="5924006"/>
            <a:ext cx="10674717" cy="646331"/>
          </a:xfrm>
          <a:prstGeom prst="rect">
            <a:avLst/>
          </a:prstGeom>
          <a:noFill/>
        </p:spPr>
        <p:txBody>
          <a:bodyPr wrap="none" rtlCol="0">
            <a:spAutoFit/>
          </a:bodyPr>
          <a:lstStyle/>
          <a:p>
            <a:r>
              <a:rPr lang="en-US" dirty="0"/>
              <a:t>Queue : (14,16), (14,3), (10,22), (14,17), (14,20), (10,25), (14,25), (14,30), (0,30),  (14,3), (16,3), (20,22), (20,25), </a:t>
            </a:r>
          </a:p>
          <a:p>
            <a:r>
              <a:rPr lang="en-US" dirty="0"/>
              <a:t>	 (17,20), (20,22), (16,3)</a:t>
            </a:r>
          </a:p>
        </p:txBody>
      </p:sp>
    </p:spTree>
    <p:extLst>
      <p:ext uri="{BB962C8B-B14F-4D97-AF65-F5344CB8AC3E}">
        <p14:creationId xmlns:p14="http://schemas.microsoft.com/office/powerpoint/2010/main" val="1677172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16A9C-D532-480A-BBD5-E547D5EF9A68}"/>
              </a:ext>
            </a:extLst>
          </p:cNvPr>
          <p:cNvSpPr>
            <a:spLocks noGrp="1"/>
          </p:cNvSpPr>
          <p:nvPr>
            <p:ph type="title"/>
          </p:nvPr>
        </p:nvSpPr>
        <p:spPr/>
        <p:txBody>
          <a:bodyPr/>
          <a:lstStyle/>
          <a:p>
            <a:r>
              <a:rPr lang="en-US" dirty="0"/>
              <a:t>Cek </a:t>
            </a:r>
            <a:r>
              <a:rPr lang="en-US" dirty="0" err="1"/>
              <a:t>titik</a:t>
            </a:r>
            <a:r>
              <a:rPr lang="en-US" dirty="0"/>
              <a:t>(14,16)</a:t>
            </a:r>
          </a:p>
        </p:txBody>
      </p:sp>
      <p:sp>
        <p:nvSpPr>
          <p:cNvPr id="3" name="Content Placeholder 2">
            <a:extLst>
              <a:ext uri="{FF2B5EF4-FFF2-40B4-BE49-F238E27FC236}">
                <a16:creationId xmlns:a16="http://schemas.microsoft.com/office/drawing/2014/main" id="{7571FE7A-18DD-4B87-80A8-82CD75D70C4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1729E9F-151F-4BC6-A1B9-C35D85F9CF23}"/>
              </a:ext>
            </a:extLst>
          </p:cNvPr>
          <p:cNvPicPr>
            <a:picLocks noChangeAspect="1"/>
          </p:cNvPicPr>
          <p:nvPr/>
        </p:nvPicPr>
        <p:blipFill>
          <a:blip r:embed="rId2"/>
          <a:stretch>
            <a:fillRect/>
          </a:stretch>
        </p:blipFill>
        <p:spPr>
          <a:xfrm>
            <a:off x="4121929" y="1502554"/>
            <a:ext cx="3948141" cy="3852891"/>
          </a:xfrm>
          <a:prstGeom prst="rect">
            <a:avLst/>
          </a:prstGeom>
        </p:spPr>
      </p:pic>
      <p:sp>
        <p:nvSpPr>
          <p:cNvPr id="5" name="TextBox 4">
            <a:extLst>
              <a:ext uri="{FF2B5EF4-FFF2-40B4-BE49-F238E27FC236}">
                <a16:creationId xmlns:a16="http://schemas.microsoft.com/office/drawing/2014/main" id="{B717E2D8-DF3B-4488-8CD3-C0964CEC4F22}"/>
              </a:ext>
            </a:extLst>
          </p:cNvPr>
          <p:cNvSpPr txBox="1"/>
          <p:nvPr/>
        </p:nvSpPr>
        <p:spPr>
          <a:xfrm>
            <a:off x="838200" y="5924006"/>
            <a:ext cx="10687541" cy="646331"/>
          </a:xfrm>
          <a:prstGeom prst="rect">
            <a:avLst/>
          </a:prstGeom>
          <a:noFill/>
        </p:spPr>
        <p:txBody>
          <a:bodyPr wrap="none" rtlCol="0">
            <a:spAutoFit/>
          </a:bodyPr>
          <a:lstStyle/>
          <a:p>
            <a:r>
              <a:rPr lang="en-US" dirty="0"/>
              <a:t>Queue : (14,3), (10,22), (14,17), (14,20), (10,25), (14,25), (14,30), (0,30), (14,3), (16,3), (20,22), (20,25), (17,20), </a:t>
            </a:r>
          </a:p>
          <a:p>
            <a:r>
              <a:rPr lang="en-US" dirty="0"/>
              <a:t>	(20,22), (16,3), (15,7)</a:t>
            </a:r>
          </a:p>
        </p:txBody>
      </p:sp>
    </p:spTree>
    <p:extLst>
      <p:ext uri="{BB962C8B-B14F-4D97-AF65-F5344CB8AC3E}">
        <p14:creationId xmlns:p14="http://schemas.microsoft.com/office/powerpoint/2010/main" val="32347317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16A9C-D532-480A-BBD5-E547D5EF9A68}"/>
              </a:ext>
            </a:extLst>
          </p:cNvPr>
          <p:cNvSpPr>
            <a:spLocks noGrp="1"/>
          </p:cNvSpPr>
          <p:nvPr>
            <p:ph type="title"/>
          </p:nvPr>
        </p:nvSpPr>
        <p:spPr/>
        <p:txBody>
          <a:bodyPr/>
          <a:lstStyle/>
          <a:p>
            <a:r>
              <a:rPr lang="en-US" dirty="0"/>
              <a:t>Cek </a:t>
            </a:r>
            <a:r>
              <a:rPr lang="en-US" dirty="0" err="1"/>
              <a:t>titik</a:t>
            </a:r>
            <a:r>
              <a:rPr lang="en-US" dirty="0"/>
              <a:t>(14,3)</a:t>
            </a:r>
          </a:p>
        </p:txBody>
      </p:sp>
      <p:sp>
        <p:nvSpPr>
          <p:cNvPr id="3" name="Content Placeholder 2">
            <a:extLst>
              <a:ext uri="{FF2B5EF4-FFF2-40B4-BE49-F238E27FC236}">
                <a16:creationId xmlns:a16="http://schemas.microsoft.com/office/drawing/2014/main" id="{7571FE7A-18DD-4B87-80A8-82CD75D70C4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1729E9F-151F-4BC6-A1B9-C35D85F9CF23}"/>
              </a:ext>
            </a:extLst>
          </p:cNvPr>
          <p:cNvPicPr>
            <a:picLocks noChangeAspect="1"/>
          </p:cNvPicPr>
          <p:nvPr/>
        </p:nvPicPr>
        <p:blipFill>
          <a:blip r:embed="rId2"/>
          <a:stretch>
            <a:fillRect/>
          </a:stretch>
        </p:blipFill>
        <p:spPr>
          <a:xfrm>
            <a:off x="4121929" y="1502554"/>
            <a:ext cx="3948141" cy="3852891"/>
          </a:xfrm>
          <a:prstGeom prst="rect">
            <a:avLst/>
          </a:prstGeom>
        </p:spPr>
      </p:pic>
      <p:sp>
        <p:nvSpPr>
          <p:cNvPr id="5" name="TextBox 4">
            <a:extLst>
              <a:ext uri="{FF2B5EF4-FFF2-40B4-BE49-F238E27FC236}">
                <a16:creationId xmlns:a16="http://schemas.microsoft.com/office/drawing/2014/main" id="{5B7EACF3-D944-4DC7-9C75-635A715CD534}"/>
              </a:ext>
            </a:extLst>
          </p:cNvPr>
          <p:cNvSpPr txBox="1"/>
          <p:nvPr/>
        </p:nvSpPr>
        <p:spPr>
          <a:xfrm>
            <a:off x="838200" y="5924006"/>
            <a:ext cx="10738837" cy="646331"/>
          </a:xfrm>
          <a:prstGeom prst="rect">
            <a:avLst/>
          </a:prstGeom>
          <a:noFill/>
        </p:spPr>
        <p:txBody>
          <a:bodyPr wrap="none" rtlCol="0">
            <a:spAutoFit/>
          </a:bodyPr>
          <a:lstStyle/>
          <a:p>
            <a:r>
              <a:rPr lang="en-US" dirty="0"/>
              <a:t>Queue : (10,22), (14,17), (14,20), (10,25), (14,25), (14,30), (0,30), (14,3), (16,3), (20,22), (20,25), (17,20), (20,22), </a:t>
            </a:r>
          </a:p>
          <a:p>
            <a:r>
              <a:rPr lang="en-US" dirty="0"/>
              <a:t>	(16,3), (15,7), (14,3)</a:t>
            </a:r>
          </a:p>
        </p:txBody>
      </p:sp>
    </p:spTree>
    <p:extLst>
      <p:ext uri="{BB962C8B-B14F-4D97-AF65-F5344CB8AC3E}">
        <p14:creationId xmlns:p14="http://schemas.microsoft.com/office/powerpoint/2010/main" val="41878525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16A9C-D532-480A-BBD5-E547D5EF9A68}"/>
              </a:ext>
            </a:extLst>
          </p:cNvPr>
          <p:cNvSpPr>
            <a:spLocks noGrp="1"/>
          </p:cNvSpPr>
          <p:nvPr>
            <p:ph type="title"/>
          </p:nvPr>
        </p:nvSpPr>
        <p:spPr/>
        <p:txBody>
          <a:bodyPr/>
          <a:lstStyle/>
          <a:p>
            <a:r>
              <a:rPr lang="en-US" dirty="0"/>
              <a:t>Cek </a:t>
            </a:r>
            <a:r>
              <a:rPr lang="en-US" dirty="0" err="1"/>
              <a:t>titik</a:t>
            </a:r>
            <a:r>
              <a:rPr lang="en-US" dirty="0"/>
              <a:t>(10,22)</a:t>
            </a:r>
          </a:p>
        </p:txBody>
      </p:sp>
      <p:sp>
        <p:nvSpPr>
          <p:cNvPr id="3" name="Content Placeholder 2">
            <a:extLst>
              <a:ext uri="{FF2B5EF4-FFF2-40B4-BE49-F238E27FC236}">
                <a16:creationId xmlns:a16="http://schemas.microsoft.com/office/drawing/2014/main" id="{7571FE7A-18DD-4B87-80A8-82CD75D70C4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1729E9F-151F-4BC6-A1B9-C35D85F9CF23}"/>
              </a:ext>
            </a:extLst>
          </p:cNvPr>
          <p:cNvPicPr>
            <a:picLocks noChangeAspect="1"/>
          </p:cNvPicPr>
          <p:nvPr/>
        </p:nvPicPr>
        <p:blipFill>
          <a:blip r:embed="rId2"/>
          <a:stretch>
            <a:fillRect/>
          </a:stretch>
        </p:blipFill>
        <p:spPr>
          <a:xfrm>
            <a:off x="4121929" y="1502554"/>
            <a:ext cx="3948141" cy="3852891"/>
          </a:xfrm>
          <a:prstGeom prst="rect">
            <a:avLst/>
          </a:prstGeom>
        </p:spPr>
      </p:pic>
      <p:sp>
        <p:nvSpPr>
          <p:cNvPr id="5" name="TextBox 4">
            <a:extLst>
              <a:ext uri="{FF2B5EF4-FFF2-40B4-BE49-F238E27FC236}">
                <a16:creationId xmlns:a16="http://schemas.microsoft.com/office/drawing/2014/main" id="{6FCF3B3C-2599-41A1-A1E4-ADDC59CB5C6F}"/>
              </a:ext>
            </a:extLst>
          </p:cNvPr>
          <p:cNvSpPr txBox="1"/>
          <p:nvPr/>
        </p:nvSpPr>
        <p:spPr>
          <a:xfrm>
            <a:off x="838200" y="5924006"/>
            <a:ext cx="10621819" cy="646331"/>
          </a:xfrm>
          <a:prstGeom prst="rect">
            <a:avLst/>
          </a:prstGeom>
          <a:noFill/>
        </p:spPr>
        <p:txBody>
          <a:bodyPr wrap="none" rtlCol="0">
            <a:spAutoFit/>
          </a:bodyPr>
          <a:lstStyle/>
          <a:p>
            <a:r>
              <a:rPr lang="en-US" dirty="0"/>
              <a:t>Queue : (14,17), (14,20), (10,25), (14,25), (14,30), (0,30), (14,3), (16,3), (20,22), (20,25), (17,20), (20,22), (16,3), </a:t>
            </a:r>
          </a:p>
          <a:p>
            <a:r>
              <a:rPr lang="en-US" dirty="0"/>
              <a:t>	 (15,7), (14,3),  (10,22), </a:t>
            </a:r>
          </a:p>
        </p:txBody>
      </p:sp>
    </p:spTree>
    <p:extLst>
      <p:ext uri="{BB962C8B-B14F-4D97-AF65-F5344CB8AC3E}">
        <p14:creationId xmlns:p14="http://schemas.microsoft.com/office/powerpoint/2010/main" val="1701664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B95CC-8D5C-4D24-973A-CAC2C9ED8E59}"/>
              </a:ext>
            </a:extLst>
          </p:cNvPr>
          <p:cNvSpPr>
            <a:spLocks noGrp="1"/>
          </p:cNvSpPr>
          <p:nvPr>
            <p:ph type="title"/>
          </p:nvPr>
        </p:nvSpPr>
        <p:spPr/>
        <p:txBody>
          <a:bodyPr/>
          <a:lstStyle/>
          <a:p>
            <a:r>
              <a:rPr lang="en-US" dirty="0"/>
              <a:t>Cek </a:t>
            </a:r>
            <a:r>
              <a:rPr lang="en-US" dirty="0" err="1"/>
              <a:t>titik</a:t>
            </a:r>
            <a:r>
              <a:rPr lang="en-US" dirty="0"/>
              <a:t>(14,17)</a:t>
            </a:r>
          </a:p>
        </p:txBody>
      </p:sp>
      <p:sp>
        <p:nvSpPr>
          <p:cNvPr id="3" name="Content Placeholder 2">
            <a:extLst>
              <a:ext uri="{FF2B5EF4-FFF2-40B4-BE49-F238E27FC236}">
                <a16:creationId xmlns:a16="http://schemas.microsoft.com/office/drawing/2014/main" id="{169D2D2E-62F7-468A-880B-314A314F971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DD29348-1339-4CDE-A1F7-E8067A3BF8E7}"/>
              </a:ext>
            </a:extLst>
          </p:cNvPr>
          <p:cNvPicPr>
            <a:picLocks noChangeAspect="1"/>
          </p:cNvPicPr>
          <p:nvPr/>
        </p:nvPicPr>
        <p:blipFill>
          <a:blip r:embed="rId2"/>
          <a:stretch>
            <a:fillRect/>
          </a:stretch>
        </p:blipFill>
        <p:spPr>
          <a:xfrm>
            <a:off x="4131454" y="1504936"/>
            <a:ext cx="3929091" cy="3848128"/>
          </a:xfrm>
          <a:prstGeom prst="rect">
            <a:avLst/>
          </a:prstGeom>
        </p:spPr>
      </p:pic>
      <p:sp>
        <p:nvSpPr>
          <p:cNvPr id="5" name="TextBox 4">
            <a:extLst>
              <a:ext uri="{FF2B5EF4-FFF2-40B4-BE49-F238E27FC236}">
                <a16:creationId xmlns:a16="http://schemas.microsoft.com/office/drawing/2014/main" id="{7A0FBE39-5C52-4876-8818-C4B270BDED96}"/>
              </a:ext>
            </a:extLst>
          </p:cNvPr>
          <p:cNvSpPr txBox="1"/>
          <p:nvPr/>
        </p:nvSpPr>
        <p:spPr>
          <a:xfrm>
            <a:off x="838200" y="5924006"/>
            <a:ext cx="10504799" cy="646331"/>
          </a:xfrm>
          <a:prstGeom prst="rect">
            <a:avLst/>
          </a:prstGeom>
          <a:noFill/>
        </p:spPr>
        <p:txBody>
          <a:bodyPr wrap="none" rtlCol="0">
            <a:spAutoFit/>
          </a:bodyPr>
          <a:lstStyle/>
          <a:p>
            <a:r>
              <a:rPr lang="en-US" dirty="0"/>
              <a:t>Queue : (14,20), (10,25), (14,25), (14,30), (0,30), (14,3), (16,3), (20,22), (20,25), (17,20), (20,22), (16,3), (15,7), </a:t>
            </a:r>
          </a:p>
          <a:p>
            <a:r>
              <a:rPr lang="en-US" dirty="0"/>
              <a:t>	 (14,3),  (10,22), (13,20)</a:t>
            </a:r>
          </a:p>
        </p:txBody>
      </p:sp>
    </p:spTree>
    <p:extLst>
      <p:ext uri="{BB962C8B-B14F-4D97-AF65-F5344CB8AC3E}">
        <p14:creationId xmlns:p14="http://schemas.microsoft.com/office/powerpoint/2010/main" val="30532350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0C985-A336-43E9-8D24-AF3104DB4A73}"/>
              </a:ext>
            </a:extLst>
          </p:cNvPr>
          <p:cNvSpPr>
            <a:spLocks noGrp="1"/>
          </p:cNvSpPr>
          <p:nvPr>
            <p:ph type="title"/>
          </p:nvPr>
        </p:nvSpPr>
        <p:spPr/>
        <p:txBody>
          <a:bodyPr/>
          <a:lstStyle/>
          <a:p>
            <a:r>
              <a:rPr lang="en-US" dirty="0"/>
              <a:t>Cek </a:t>
            </a:r>
            <a:r>
              <a:rPr lang="en-US" dirty="0" err="1"/>
              <a:t>titik</a:t>
            </a:r>
            <a:r>
              <a:rPr lang="en-US" dirty="0"/>
              <a:t>(14,20)</a:t>
            </a:r>
          </a:p>
        </p:txBody>
      </p:sp>
      <p:sp>
        <p:nvSpPr>
          <p:cNvPr id="3" name="Content Placeholder 2">
            <a:extLst>
              <a:ext uri="{FF2B5EF4-FFF2-40B4-BE49-F238E27FC236}">
                <a16:creationId xmlns:a16="http://schemas.microsoft.com/office/drawing/2014/main" id="{95733E1C-EC2C-4609-8FEA-8E2A8C988DA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682F239-A09B-4C77-9204-4843BC55A1B3}"/>
              </a:ext>
            </a:extLst>
          </p:cNvPr>
          <p:cNvPicPr>
            <a:picLocks noChangeAspect="1"/>
          </p:cNvPicPr>
          <p:nvPr/>
        </p:nvPicPr>
        <p:blipFill>
          <a:blip r:embed="rId2"/>
          <a:stretch>
            <a:fillRect/>
          </a:stretch>
        </p:blipFill>
        <p:spPr>
          <a:xfrm>
            <a:off x="4114785" y="1509698"/>
            <a:ext cx="3962429" cy="3838603"/>
          </a:xfrm>
          <a:prstGeom prst="rect">
            <a:avLst/>
          </a:prstGeom>
        </p:spPr>
      </p:pic>
      <p:sp>
        <p:nvSpPr>
          <p:cNvPr id="5" name="TextBox 4">
            <a:extLst>
              <a:ext uri="{FF2B5EF4-FFF2-40B4-BE49-F238E27FC236}">
                <a16:creationId xmlns:a16="http://schemas.microsoft.com/office/drawing/2014/main" id="{27D2FF78-C3E2-4105-9088-CE3A1120D2A7}"/>
              </a:ext>
            </a:extLst>
          </p:cNvPr>
          <p:cNvSpPr txBox="1"/>
          <p:nvPr/>
        </p:nvSpPr>
        <p:spPr>
          <a:xfrm>
            <a:off x="838200" y="5924006"/>
            <a:ext cx="10440679" cy="646331"/>
          </a:xfrm>
          <a:prstGeom prst="rect">
            <a:avLst/>
          </a:prstGeom>
          <a:noFill/>
        </p:spPr>
        <p:txBody>
          <a:bodyPr wrap="none" rtlCol="0">
            <a:spAutoFit/>
          </a:bodyPr>
          <a:lstStyle/>
          <a:p>
            <a:r>
              <a:rPr lang="en-US" dirty="0"/>
              <a:t>Queue : (10,25), (14,25), (14,30), (0,30), (14,3), (16,3), (20,22), (20,25), (17,20), (20,22), (16,3), (15,7), (14,3),  </a:t>
            </a:r>
          </a:p>
          <a:p>
            <a:r>
              <a:rPr lang="en-US" dirty="0"/>
              <a:t>	 (10,22), (13,20)</a:t>
            </a:r>
          </a:p>
        </p:txBody>
      </p:sp>
    </p:spTree>
    <p:extLst>
      <p:ext uri="{BB962C8B-B14F-4D97-AF65-F5344CB8AC3E}">
        <p14:creationId xmlns:p14="http://schemas.microsoft.com/office/powerpoint/2010/main" val="4066334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4000"/>
            </a:schemeClr>
          </a:solidFill>
          <a:ln w="127000" cap="sq" cmpd="thinThick">
            <a:solidFill>
              <a:schemeClr val="tx1">
                <a:lumMod val="85000"/>
                <a:lumOff val="1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A21E36-FF62-4EBE-8906-11E93A322A3D}"/>
              </a:ext>
            </a:extLst>
          </p:cNvPr>
          <p:cNvSpPr>
            <a:spLocks noGrp="1"/>
          </p:cNvSpPr>
          <p:nvPr>
            <p:ph type="title"/>
          </p:nvPr>
        </p:nvSpPr>
        <p:spPr>
          <a:xfrm>
            <a:off x="838200" y="631825"/>
            <a:ext cx="10515600" cy="1325563"/>
          </a:xfrm>
        </p:spPr>
        <p:txBody>
          <a:bodyPr>
            <a:normAutofit/>
          </a:bodyPr>
          <a:lstStyle/>
          <a:p>
            <a:r>
              <a:rPr lang="en-US" sz="4400" dirty="0" err="1"/>
              <a:t>Masukan</a:t>
            </a:r>
            <a:endParaRPr lang="en-US" sz="4400" dirty="0"/>
          </a:p>
        </p:txBody>
      </p:sp>
      <p:sp>
        <p:nvSpPr>
          <p:cNvPr id="3" name="Content Placeholder 2">
            <a:extLst>
              <a:ext uri="{FF2B5EF4-FFF2-40B4-BE49-F238E27FC236}">
                <a16:creationId xmlns:a16="http://schemas.microsoft.com/office/drawing/2014/main" id="{CB8F183F-E210-4256-B5B9-A12D954863B4}"/>
              </a:ext>
            </a:extLst>
          </p:cNvPr>
          <p:cNvSpPr>
            <a:spLocks noGrp="1"/>
          </p:cNvSpPr>
          <p:nvPr>
            <p:ph idx="1"/>
          </p:nvPr>
        </p:nvSpPr>
        <p:spPr>
          <a:xfrm>
            <a:off x="838200" y="2057400"/>
            <a:ext cx="10515600" cy="3871762"/>
          </a:xfrm>
        </p:spPr>
        <p:txBody>
          <a:bodyPr>
            <a:normAutofit/>
          </a:bodyPr>
          <a:lstStyle/>
          <a:p>
            <a:r>
              <a:rPr lang="en-US" sz="2200"/>
              <a:t>Masukan berisi beberapa kasus yang diakhiri dengan EOF.</a:t>
            </a:r>
            <a:br>
              <a:rPr lang="en-US" sz="2200"/>
            </a:br>
            <a:r>
              <a:rPr lang="en-US" sz="2200"/>
              <a:t>Untuk setiap kasus berisi dua buah bilangan bulat </a:t>
            </a:r>
            <a:r>
              <a:rPr lang="en-US" sz="2200" i="1"/>
              <a:t>m </a:t>
            </a:r>
            <a:r>
              <a:rPr lang="en-US" sz="2200"/>
              <a:t>dan </a:t>
            </a:r>
            <a:r>
              <a:rPr lang="en-US" sz="2200" i="1"/>
              <a:t>n.</a:t>
            </a:r>
            <a:br>
              <a:rPr lang="en-US" sz="2200"/>
            </a:br>
            <a:r>
              <a:rPr lang="en-US" sz="2200"/>
              <a:t>(3 &lt;= m &lt;= 500, 0 &lt;= n &lt;= 500)</a:t>
            </a:r>
          </a:p>
          <a:p>
            <a:r>
              <a:rPr lang="en-US" sz="2200" i="1"/>
              <a:t>m</a:t>
            </a:r>
            <a:r>
              <a:rPr lang="en-US" sz="2200"/>
              <a:t> baris berikutnya berisi dua buah bilangan bulat Xfi dan Yfi (koordinat pagar pembatas diurut berlawanan jarum jam)</a:t>
            </a:r>
          </a:p>
          <a:p>
            <a:r>
              <a:rPr lang="en-US" sz="2200" i="1"/>
              <a:t>n</a:t>
            </a:r>
            <a:r>
              <a:rPr lang="en-US" sz="2200"/>
              <a:t> baris berikutnya berisi dua buah bilangan bulat Xfi dan Yfi (koordinat pohon yang ada di taman)</a:t>
            </a:r>
          </a:p>
          <a:p>
            <a:r>
              <a:rPr lang="en-US" sz="2200"/>
              <a:t>Dijamin bahwa semua pohon berada di dalam pagar dan pagar tidak berpotongan.</a:t>
            </a:r>
          </a:p>
          <a:p>
            <a:r>
              <a:rPr lang="en-US" sz="2200"/>
              <a:t>Titik koordinat berada diantara -10000 sampai 10000</a:t>
            </a:r>
          </a:p>
        </p:txBody>
      </p:sp>
    </p:spTree>
    <p:extLst>
      <p:ext uri="{BB962C8B-B14F-4D97-AF65-F5344CB8AC3E}">
        <p14:creationId xmlns:p14="http://schemas.microsoft.com/office/powerpoint/2010/main" val="37662394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0C985-A336-43E9-8D24-AF3104DB4A73}"/>
              </a:ext>
            </a:extLst>
          </p:cNvPr>
          <p:cNvSpPr>
            <a:spLocks noGrp="1"/>
          </p:cNvSpPr>
          <p:nvPr>
            <p:ph type="title"/>
          </p:nvPr>
        </p:nvSpPr>
        <p:spPr/>
        <p:txBody>
          <a:bodyPr/>
          <a:lstStyle/>
          <a:p>
            <a:r>
              <a:rPr lang="en-US" dirty="0"/>
              <a:t>Cek </a:t>
            </a:r>
            <a:r>
              <a:rPr lang="en-US" dirty="0" err="1"/>
              <a:t>titik</a:t>
            </a:r>
            <a:r>
              <a:rPr lang="en-US" dirty="0"/>
              <a:t>(10,25)</a:t>
            </a:r>
          </a:p>
        </p:txBody>
      </p:sp>
      <p:sp>
        <p:nvSpPr>
          <p:cNvPr id="3" name="Content Placeholder 2">
            <a:extLst>
              <a:ext uri="{FF2B5EF4-FFF2-40B4-BE49-F238E27FC236}">
                <a16:creationId xmlns:a16="http://schemas.microsoft.com/office/drawing/2014/main" id="{95733E1C-EC2C-4609-8FEA-8E2A8C988DA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682F239-A09B-4C77-9204-4843BC55A1B3}"/>
              </a:ext>
            </a:extLst>
          </p:cNvPr>
          <p:cNvPicPr>
            <a:picLocks noChangeAspect="1"/>
          </p:cNvPicPr>
          <p:nvPr/>
        </p:nvPicPr>
        <p:blipFill>
          <a:blip r:embed="rId2"/>
          <a:stretch>
            <a:fillRect/>
          </a:stretch>
        </p:blipFill>
        <p:spPr>
          <a:xfrm>
            <a:off x="4114785" y="1509698"/>
            <a:ext cx="3962429" cy="3838603"/>
          </a:xfrm>
          <a:prstGeom prst="rect">
            <a:avLst/>
          </a:prstGeom>
        </p:spPr>
      </p:pic>
      <p:sp>
        <p:nvSpPr>
          <p:cNvPr id="5" name="TextBox 4">
            <a:extLst>
              <a:ext uri="{FF2B5EF4-FFF2-40B4-BE49-F238E27FC236}">
                <a16:creationId xmlns:a16="http://schemas.microsoft.com/office/drawing/2014/main" id="{CB025FFC-41F1-4669-BF70-974C74606567}"/>
              </a:ext>
            </a:extLst>
          </p:cNvPr>
          <p:cNvSpPr txBox="1"/>
          <p:nvPr/>
        </p:nvSpPr>
        <p:spPr>
          <a:xfrm>
            <a:off x="838200" y="5924006"/>
            <a:ext cx="10387780" cy="646331"/>
          </a:xfrm>
          <a:prstGeom prst="rect">
            <a:avLst/>
          </a:prstGeom>
          <a:noFill/>
        </p:spPr>
        <p:txBody>
          <a:bodyPr wrap="none" rtlCol="0">
            <a:spAutoFit/>
          </a:bodyPr>
          <a:lstStyle/>
          <a:p>
            <a:r>
              <a:rPr lang="en-US" dirty="0"/>
              <a:t>Queue : (14,25), (14,30), (0,30), (14,3), (16,3), (20,22), (20,25), (17,20), (20,22), (16,3), (15,7), (14,3), (10,22), </a:t>
            </a:r>
          </a:p>
          <a:p>
            <a:r>
              <a:rPr lang="en-US" dirty="0"/>
              <a:t>	 (13,20), (10,25)</a:t>
            </a:r>
          </a:p>
        </p:txBody>
      </p:sp>
    </p:spTree>
    <p:extLst>
      <p:ext uri="{BB962C8B-B14F-4D97-AF65-F5344CB8AC3E}">
        <p14:creationId xmlns:p14="http://schemas.microsoft.com/office/powerpoint/2010/main" val="23406927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29408-5596-4049-9DB6-F150F054ADF1}"/>
              </a:ext>
            </a:extLst>
          </p:cNvPr>
          <p:cNvSpPr>
            <a:spLocks noGrp="1"/>
          </p:cNvSpPr>
          <p:nvPr>
            <p:ph type="title"/>
          </p:nvPr>
        </p:nvSpPr>
        <p:spPr/>
        <p:txBody>
          <a:bodyPr/>
          <a:lstStyle/>
          <a:p>
            <a:r>
              <a:rPr lang="en-US" dirty="0"/>
              <a:t>Cek </a:t>
            </a:r>
            <a:r>
              <a:rPr lang="en-US" dirty="0" err="1"/>
              <a:t>titik</a:t>
            </a:r>
            <a:r>
              <a:rPr lang="en-US" dirty="0"/>
              <a:t>(14,25)</a:t>
            </a:r>
          </a:p>
        </p:txBody>
      </p:sp>
      <p:sp>
        <p:nvSpPr>
          <p:cNvPr id="3" name="Content Placeholder 2">
            <a:extLst>
              <a:ext uri="{FF2B5EF4-FFF2-40B4-BE49-F238E27FC236}">
                <a16:creationId xmlns:a16="http://schemas.microsoft.com/office/drawing/2014/main" id="{DD6EE81D-3773-4AA7-88E3-9DC473013EF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B2CCAB8-7AAA-4ABD-8822-31D623045F56}"/>
              </a:ext>
            </a:extLst>
          </p:cNvPr>
          <p:cNvPicPr>
            <a:picLocks noChangeAspect="1"/>
          </p:cNvPicPr>
          <p:nvPr/>
        </p:nvPicPr>
        <p:blipFill>
          <a:blip r:embed="rId2"/>
          <a:stretch>
            <a:fillRect/>
          </a:stretch>
        </p:blipFill>
        <p:spPr>
          <a:xfrm>
            <a:off x="4131454" y="1521605"/>
            <a:ext cx="3929091" cy="3814790"/>
          </a:xfrm>
          <a:prstGeom prst="rect">
            <a:avLst/>
          </a:prstGeom>
        </p:spPr>
      </p:pic>
      <p:sp>
        <p:nvSpPr>
          <p:cNvPr id="5" name="TextBox 4">
            <a:extLst>
              <a:ext uri="{FF2B5EF4-FFF2-40B4-BE49-F238E27FC236}">
                <a16:creationId xmlns:a16="http://schemas.microsoft.com/office/drawing/2014/main" id="{8C9BA6E7-D81B-4EBC-9D7B-F5CEFFA7F6D6}"/>
              </a:ext>
            </a:extLst>
          </p:cNvPr>
          <p:cNvSpPr txBox="1"/>
          <p:nvPr/>
        </p:nvSpPr>
        <p:spPr>
          <a:xfrm>
            <a:off x="838200" y="5924006"/>
            <a:ext cx="10387780" cy="923330"/>
          </a:xfrm>
          <a:prstGeom prst="rect">
            <a:avLst/>
          </a:prstGeom>
          <a:noFill/>
        </p:spPr>
        <p:txBody>
          <a:bodyPr wrap="none" rtlCol="0">
            <a:spAutoFit/>
          </a:bodyPr>
          <a:lstStyle/>
          <a:p>
            <a:r>
              <a:rPr lang="en-US" dirty="0"/>
              <a:t>Queue : (14,30), (0,30), (14,3), (16,3), (20,22), (20,25), (17,20), (20,22), (16,3), (15,7), (14,3), (10,22), (13,20), </a:t>
            </a:r>
          </a:p>
          <a:p>
            <a:r>
              <a:rPr lang="en-US" dirty="0"/>
              <a:t>	(10,25) </a:t>
            </a:r>
          </a:p>
          <a:p>
            <a:r>
              <a:rPr lang="en-US" dirty="0"/>
              <a:t>	</a:t>
            </a:r>
          </a:p>
        </p:txBody>
      </p:sp>
    </p:spTree>
    <p:extLst>
      <p:ext uri="{BB962C8B-B14F-4D97-AF65-F5344CB8AC3E}">
        <p14:creationId xmlns:p14="http://schemas.microsoft.com/office/powerpoint/2010/main" val="774771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9FF30-12E2-43D0-9747-3574D6BDF057}"/>
              </a:ext>
            </a:extLst>
          </p:cNvPr>
          <p:cNvSpPr>
            <a:spLocks noGrp="1"/>
          </p:cNvSpPr>
          <p:nvPr>
            <p:ph type="title"/>
          </p:nvPr>
        </p:nvSpPr>
        <p:spPr/>
        <p:txBody>
          <a:bodyPr/>
          <a:lstStyle/>
          <a:p>
            <a:r>
              <a:rPr lang="en-US" dirty="0"/>
              <a:t>Cek </a:t>
            </a:r>
            <a:r>
              <a:rPr lang="en-US" dirty="0" err="1"/>
              <a:t>titik</a:t>
            </a:r>
            <a:r>
              <a:rPr lang="en-US" dirty="0"/>
              <a:t>(14,30)</a:t>
            </a:r>
          </a:p>
        </p:txBody>
      </p:sp>
      <p:sp>
        <p:nvSpPr>
          <p:cNvPr id="3" name="Content Placeholder 2">
            <a:extLst>
              <a:ext uri="{FF2B5EF4-FFF2-40B4-BE49-F238E27FC236}">
                <a16:creationId xmlns:a16="http://schemas.microsoft.com/office/drawing/2014/main" id="{82200E5A-4ADA-4B47-9215-17655EC4821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E12BC4E-EBFF-4056-B39D-CF10098278A0}"/>
              </a:ext>
            </a:extLst>
          </p:cNvPr>
          <p:cNvPicPr>
            <a:picLocks noChangeAspect="1"/>
          </p:cNvPicPr>
          <p:nvPr/>
        </p:nvPicPr>
        <p:blipFill>
          <a:blip r:embed="rId2"/>
          <a:stretch>
            <a:fillRect/>
          </a:stretch>
        </p:blipFill>
        <p:spPr>
          <a:xfrm>
            <a:off x="4124310" y="1514461"/>
            <a:ext cx="3943379" cy="3829078"/>
          </a:xfrm>
          <a:prstGeom prst="rect">
            <a:avLst/>
          </a:prstGeom>
        </p:spPr>
      </p:pic>
      <p:sp>
        <p:nvSpPr>
          <p:cNvPr id="5" name="TextBox 4">
            <a:extLst>
              <a:ext uri="{FF2B5EF4-FFF2-40B4-BE49-F238E27FC236}">
                <a16:creationId xmlns:a16="http://schemas.microsoft.com/office/drawing/2014/main" id="{2BD481C1-A7E1-4C0F-8143-BCE9B898679F}"/>
              </a:ext>
            </a:extLst>
          </p:cNvPr>
          <p:cNvSpPr txBox="1"/>
          <p:nvPr/>
        </p:nvSpPr>
        <p:spPr>
          <a:xfrm>
            <a:off x="838200" y="5924006"/>
            <a:ext cx="10330072" cy="646331"/>
          </a:xfrm>
          <a:prstGeom prst="rect">
            <a:avLst/>
          </a:prstGeom>
          <a:noFill/>
        </p:spPr>
        <p:txBody>
          <a:bodyPr wrap="none" rtlCol="0">
            <a:spAutoFit/>
          </a:bodyPr>
          <a:lstStyle/>
          <a:p>
            <a:r>
              <a:rPr lang="en-US" dirty="0"/>
              <a:t>Queue : (0,30), (14,3), (16,3), (20,22), (20,25), (17,20), (20,22), (16,3), (15,7), (14,3), (10,22), (13,20), (10,25) </a:t>
            </a:r>
          </a:p>
          <a:p>
            <a:r>
              <a:rPr lang="en-US" dirty="0"/>
              <a:t>	</a:t>
            </a:r>
          </a:p>
        </p:txBody>
      </p:sp>
    </p:spTree>
    <p:extLst>
      <p:ext uri="{BB962C8B-B14F-4D97-AF65-F5344CB8AC3E}">
        <p14:creationId xmlns:p14="http://schemas.microsoft.com/office/powerpoint/2010/main" val="22735679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1A04F-112B-4379-B3C0-CF2A4E53B623}"/>
              </a:ext>
            </a:extLst>
          </p:cNvPr>
          <p:cNvSpPr>
            <a:spLocks noGrp="1"/>
          </p:cNvSpPr>
          <p:nvPr>
            <p:ph type="title"/>
          </p:nvPr>
        </p:nvSpPr>
        <p:spPr/>
        <p:txBody>
          <a:bodyPr/>
          <a:lstStyle/>
          <a:p>
            <a:r>
              <a:rPr lang="en-US" dirty="0"/>
              <a:t>Cek </a:t>
            </a:r>
            <a:r>
              <a:rPr lang="en-US" dirty="0" err="1"/>
              <a:t>titik</a:t>
            </a:r>
            <a:r>
              <a:rPr lang="en-US" dirty="0"/>
              <a:t>(0,30)</a:t>
            </a:r>
          </a:p>
        </p:txBody>
      </p:sp>
      <p:sp>
        <p:nvSpPr>
          <p:cNvPr id="3" name="Content Placeholder 2">
            <a:extLst>
              <a:ext uri="{FF2B5EF4-FFF2-40B4-BE49-F238E27FC236}">
                <a16:creationId xmlns:a16="http://schemas.microsoft.com/office/drawing/2014/main" id="{F2450016-2B0F-4CEF-8ED8-EA34FD35CE4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CCD41DF-935F-43C9-8555-6A2C00C5D83A}"/>
              </a:ext>
            </a:extLst>
          </p:cNvPr>
          <p:cNvPicPr>
            <a:picLocks noChangeAspect="1"/>
          </p:cNvPicPr>
          <p:nvPr/>
        </p:nvPicPr>
        <p:blipFill>
          <a:blip r:embed="rId2"/>
          <a:stretch>
            <a:fillRect/>
          </a:stretch>
        </p:blipFill>
        <p:spPr>
          <a:xfrm>
            <a:off x="4117167" y="1493029"/>
            <a:ext cx="3957666" cy="3871941"/>
          </a:xfrm>
          <a:prstGeom prst="rect">
            <a:avLst/>
          </a:prstGeom>
        </p:spPr>
      </p:pic>
      <p:sp>
        <p:nvSpPr>
          <p:cNvPr id="5" name="TextBox 4">
            <a:extLst>
              <a:ext uri="{FF2B5EF4-FFF2-40B4-BE49-F238E27FC236}">
                <a16:creationId xmlns:a16="http://schemas.microsoft.com/office/drawing/2014/main" id="{EB2B49F6-65B7-4087-8D1D-A246223899AE}"/>
              </a:ext>
            </a:extLst>
          </p:cNvPr>
          <p:cNvSpPr txBox="1"/>
          <p:nvPr/>
        </p:nvSpPr>
        <p:spPr>
          <a:xfrm>
            <a:off x="838200" y="5924006"/>
            <a:ext cx="9914894" cy="646331"/>
          </a:xfrm>
          <a:prstGeom prst="rect">
            <a:avLst/>
          </a:prstGeom>
          <a:noFill/>
        </p:spPr>
        <p:txBody>
          <a:bodyPr wrap="none" rtlCol="0">
            <a:spAutoFit/>
          </a:bodyPr>
          <a:lstStyle/>
          <a:p>
            <a:r>
              <a:rPr lang="en-US" dirty="0"/>
              <a:t>Queue : (14,3), (16,3), (20,22), (20,25), (17,20), (20,22), (16,3), (15,7), (14,3), (10,22), (13,20), (10,25) </a:t>
            </a:r>
          </a:p>
          <a:p>
            <a:r>
              <a:rPr lang="en-US" dirty="0"/>
              <a:t>	</a:t>
            </a:r>
          </a:p>
        </p:txBody>
      </p:sp>
    </p:spTree>
    <p:extLst>
      <p:ext uri="{BB962C8B-B14F-4D97-AF65-F5344CB8AC3E}">
        <p14:creationId xmlns:p14="http://schemas.microsoft.com/office/powerpoint/2010/main" val="21959805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1A04F-112B-4379-B3C0-CF2A4E53B623}"/>
              </a:ext>
            </a:extLst>
          </p:cNvPr>
          <p:cNvSpPr>
            <a:spLocks noGrp="1"/>
          </p:cNvSpPr>
          <p:nvPr>
            <p:ph type="title"/>
          </p:nvPr>
        </p:nvSpPr>
        <p:spPr/>
        <p:txBody>
          <a:bodyPr/>
          <a:lstStyle/>
          <a:p>
            <a:r>
              <a:rPr lang="en-US" dirty="0"/>
              <a:t>Cek </a:t>
            </a:r>
            <a:r>
              <a:rPr lang="en-US" dirty="0" err="1"/>
              <a:t>titik</a:t>
            </a:r>
            <a:r>
              <a:rPr lang="en-US" dirty="0"/>
              <a:t>(14,3)</a:t>
            </a:r>
          </a:p>
        </p:txBody>
      </p:sp>
      <p:sp>
        <p:nvSpPr>
          <p:cNvPr id="3" name="Content Placeholder 2">
            <a:extLst>
              <a:ext uri="{FF2B5EF4-FFF2-40B4-BE49-F238E27FC236}">
                <a16:creationId xmlns:a16="http://schemas.microsoft.com/office/drawing/2014/main" id="{F2450016-2B0F-4CEF-8ED8-EA34FD35CE4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CCD41DF-935F-43C9-8555-6A2C00C5D83A}"/>
              </a:ext>
            </a:extLst>
          </p:cNvPr>
          <p:cNvPicPr>
            <a:picLocks noChangeAspect="1"/>
          </p:cNvPicPr>
          <p:nvPr/>
        </p:nvPicPr>
        <p:blipFill>
          <a:blip r:embed="rId2"/>
          <a:stretch>
            <a:fillRect/>
          </a:stretch>
        </p:blipFill>
        <p:spPr>
          <a:xfrm>
            <a:off x="4117167" y="1493029"/>
            <a:ext cx="3957666" cy="3871941"/>
          </a:xfrm>
          <a:prstGeom prst="rect">
            <a:avLst/>
          </a:prstGeom>
        </p:spPr>
      </p:pic>
      <p:sp>
        <p:nvSpPr>
          <p:cNvPr id="5" name="TextBox 4">
            <a:extLst>
              <a:ext uri="{FF2B5EF4-FFF2-40B4-BE49-F238E27FC236}">
                <a16:creationId xmlns:a16="http://schemas.microsoft.com/office/drawing/2014/main" id="{E2DB9731-08B5-4969-8BA9-EC69F1A23091}"/>
              </a:ext>
            </a:extLst>
          </p:cNvPr>
          <p:cNvSpPr txBox="1"/>
          <p:nvPr/>
        </p:nvSpPr>
        <p:spPr>
          <a:xfrm>
            <a:off x="838200" y="5924006"/>
            <a:ext cx="9599103" cy="646331"/>
          </a:xfrm>
          <a:prstGeom prst="rect">
            <a:avLst/>
          </a:prstGeom>
          <a:noFill/>
        </p:spPr>
        <p:txBody>
          <a:bodyPr wrap="none" rtlCol="0">
            <a:spAutoFit/>
          </a:bodyPr>
          <a:lstStyle/>
          <a:p>
            <a:r>
              <a:rPr lang="en-US" dirty="0"/>
              <a:t>Queue : (16,3), (20,22), (20,25), (17,20), (20,22), (16,3), (15,7), (14,3), (10,22), (13,20), (10,25), (14,3) </a:t>
            </a:r>
          </a:p>
          <a:p>
            <a:r>
              <a:rPr lang="en-US" dirty="0"/>
              <a:t>	</a:t>
            </a:r>
          </a:p>
        </p:txBody>
      </p:sp>
    </p:spTree>
    <p:extLst>
      <p:ext uri="{BB962C8B-B14F-4D97-AF65-F5344CB8AC3E}">
        <p14:creationId xmlns:p14="http://schemas.microsoft.com/office/powerpoint/2010/main" val="39844059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1A04F-112B-4379-B3C0-CF2A4E53B623}"/>
              </a:ext>
            </a:extLst>
          </p:cNvPr>
          <p:cNvSpPr>
            <a:spLocks noGrp="1"/>
          </p:cNvSpPr>
          <p:nvPr>
            <p:ph type="title"/>
          </p:nvPr>
        </p:nvSpPr>
        <p:spPr/>
        <p:txBody>
          <a:bodyPr/>
          <a:lstStyle/>
          <a:p>
            <a:r>
              <a:rPr lang="en-US" dirty="0"/>
              <a:t>Cek </a:t>
            </a:r>
            <a:r>
              <a:rPr lang="en-US" dirty="0" err="1"/>
              <a:t>titik</a:t>
            </a:r>
            <a:r>
              <a:rPr lang="en-US" dirty="0"/>
              <a:t>(16,3)</a:t>
            </a:r>
          </a:p>
        </p:txBody>
      </p:sp>
      <p:sp>
        <p:nvSpPr>
          <p:cNvPr id="3" name="Content Placeholder 2">
            <a:extLst>
              <a:ext uri="{FF2B5EF4-FFF2-40B4-BE49-F238E27FC236}">
                <a16:creationId xmlns:a16="http://schemas.microsoft.com/office/drawing/2014/main" id="{F2450016-2B0F-4CEF-8ED8-EA34FD35CE4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CCD41DF-935F-43C9-8555-6A2C00C5D83A}"/>
              </a:ext>
            </a:extLst>
          </p:cNvPr>
          <p:cNvPicPr>
            <a:picLocks noChangeAspect="1"/>
          </p:cNvPicPr>
          <p:nvPr/>
        </p:nvPicPr>
        <p:blipFill>
          <a:blip r:embed="rId2"/>
          <a:stretch>
            <a:fillRect/>
          </a:stretch>
        </p:blipFill>
        <p:spPr>
          <a:xfrm>
            <a:off x="4117167" y="1493029"/>
            <a:ext cx="3957666" cy="3871941"/>
          </a:xfrm>
          <a:prstGeom prst="rect">
            <a:avLst/>
          </a:prstGeom>
        </p:spPr>
      </p:pic>
      <p:sp>
        <p:nvSpPr>
          <p:cNvPr id="5" name="TextBox 4">
            <a:extLst>
              <a:ext uri="{FF2B5EF4-FFF2-40B4-BE49-F238E27FC236}">
                <a16:creationId xmlns:a16="http://schemas.microsoft.com/office/drawing/2014/main" id="{3326F5F0-3A4B-41E2-8263-B6D555A8C8DB}"/>
              </a:ext>
            </a:extLst>
          </p:cNvPr>
          <p:cNvSpPr txBox="1"/>
          <p:nvPr/>
        </p:nvSpPr>
        <p:spPr>
          <a:xfrm>
            <a:off x="838200" y="5924006"/>
            <a:ext cx="9643987" cy="646331"/>
          </a:xfrm>
          <a:prstGeom prst="rect">
            <a:avLst/>
          </a:prstGeom>
          <a:noFill/>
        </p:spPr>
        <p:txBody>
          <a:bodyPr wrap="none" rtlCol="0">
            <a:spAutoFit/>
          </a:bodyPr>
          <a:lstStyle/>
          <a:p>
            <a:r>
              <a:rPr lang="en-US" dirty="0"/>
              <a:t>Queue : (20,22), (20,25), (17,20), (20,22), (16,3), (15,7), (14,3), (10,22), (13,20), (10,25), (14,3), (16,3) </a:t>
            </a:r>
          </a:p>
          <a:p>
            <a:r>
              <a:rPr lang="en-US" dirty="0"/>
              <a:t>	</a:t>
            </a:r>
          </a:p>
        </p:txBody>
      </p:sp>
    </p:spTree>
    <p:extLst>
      <p:ext uri="{BB962C8B-B14F-4D97-AF65-F5344CB8AC3E}">
        <p14:creationId xmlns:p14="http://schemas.microsoft.com/office/powerpoint/2010/main" val="26502165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1A04F-112B-4379-B3C0-CF2A4E53B623}"/>
              </a:ext>
            </a:extLst>
          </p:cNvPr>
          <p:cNvSpPr>
            <a:spLocks noGrp="1"/>
          </p:cNvSpPr>
          <p:nvPr>
            <p:ph type="title"/>
          </p:nvPr>
        </p:nvSpPr>
        <p:spPr/>
        <p:txBody>
          <a:bodyPr/>
          <a:lstStyle/>
          <a:p>
            <a:r>
              <a:rPr lang="en-US" dirty="0"/>
              <a:t>Cek </a:t>
            </a:r>
            <a:r>
              <a:rPr lang="en-US" dirty="0" err="1"/>
              <a:t>titik</a:t>
            </a:r>
            <a:r>
              <a:rPr lang="en-US" dirty="0"/>
              <a:t>(20,22)</a:t>
            </a:r>
          </a:p>
        </p:txBody>
      </p:sp>
      <p:sp>
        <p:nvSpPr>
          <p:cNvPr id="3" name="Content Placeholder 2">
            <a:extLst>
              <a:ext uri="{FF2B5EF4-FFF2-40B4-BE49-F238E27FC236}">
                <a16:creationId xmlns:a16="http://schemas.microsoft.com/office/drawing/2014/main" id="{F2450016-2B0F-4CEF-8ED8-EA34FD35CE4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CCD41DF-935F-43C9-8555-6A2C00C5D83A}"/>
              </a:ext>
            </a:extLst>
          </p:cNvPr>
          <p:cNvPicPr>
            <a:picLocks noChangeAspect="1"/>
          </p:cNvPicPr>
          <p:nvPr/>
        </p:nvPicPr>
        <p:blipFill>
          <a:blip r:embed="rId2"/>
          <a:stretch>
            <a:fillRect/>
          </a:stretch>
        </p:blipFill>
        <p:spPr>
          <a:xfrm>
            <a:off x="4117167" y="1493029"/>
            <a:ext cx="3957666" cy="3871941"/>
          </a:xfrm>
          <a:prstGeom prst="rect">
            <a:avLst/>
          </a:prstGeom>
        </p:spPr>
      </p:pic>
      <p:sp>
        <p:nvSpPr>
          <p:cNvPr id="5" name="TextBox 4">
            <a:extLst>
              <a:ext uri="{FF2B5EF4-FFF2-40B4-BE49-F238E27FC236}">
                <a16:creationId xmlns:a16="http://schemas.microsoft.com/office/drawing/2014/main" id="{B66A1298-7349-4C94-8310-A535CEB94EA1}"/>
              </a:ext>
            </a:extLst>
          </p:cNvPr>
          <p:cNvSpPr txBox="1"/>
          <p:nvPr/>
        </p:nvSpPr>
        <p:spPr>
          <a:xfrm>
            <a:off x="838200" y="5924006"/>
            <a:ext cx="9616735" cy="646331"/>
          </a:xfrm>
          <a:prstGeom prst="rect">
            <a:avLst/>
          </a:prstGeom>
          <a:noFill/>
        </p:spPr>
        <p:txBody>
          <a:bodyPr wrap="none" rtlCol="0">
            <a:spAutoFit/>
          </a:bodyPr>
          <a:lstStyle/>
          <a:p>
            <a:r>
              <a:rPr lang="en-US" dirty="0"/>
              <a:t>Queue : (20,25), (17,20), (20,22), (16,3), (15,7), (14,3), (10,22), (13,20), (10,25), (14,3), (16,3), (20,22)</a:t>
            </a:r>
          </a:p>
          <a:p>
            <a:r>
              <a:rPr lang="en-US" dirty="0"/>
              <a:t>	</a:t>
            </a:r>
          </a:p>
        </p:txBody>
      </p:sp>
    </p:spTree>
    <p:extLst>
      <p:ext uri="{BB962C8B-B14F-4D97-AF65-F5344CB8AC3E}">
        <p14:creationId xmlns:p14="http://schemas.microsoft.com/office/powerpoint/2010/main" val="9970520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8AD47-E070-4254-A9B6-455137BCB1FE}"/>
              </a:ext>
            </a:extLst>
          </p:cNvPr>
          <p:cNvSpPr>
            <a:spLocks noGrp="1"/>
          </p:cNvSpPr>
          <p:nvPr>
            <p:ph type="title"/>
          </p:nvPr>
        </p:nvSpPr>
        <p:spPr/>
        <p:txBody>
          <a:bodyPr/>
          <a:lstStyle/>
          <a:p>
            <a:r>
              <a:rPr lang="en-US" dirty="0"/>
              <a:t>Cek </a:t>
            </a:r>
            <a:r>
              <a:rPr lang="en-US" dirty="0" err="1"/>
              <a:t>titik</a:t>
            </a:r>
            <a:r>
              <a:rPr lang="en-US" dirty="0"/>
              <a:t>(20,25)</a:t>
            </a:r>
          </a:p>
        </p:txBody>
      </p:sp>
      <p:sp>
        <p:nvSpPr>
          <p:cNvPr id="3" name="Content Placeholder 2">
            <a:extLst>
              <a:ext uri="{FF2B5EF4-FFF2-40B4-BE49-F238E27FC236}">
                <a16:creationId xmlns:a16="http://schemas.microsoft.com/office/drawing/2014/main" id="{37B8CD10-145E-4073-ADDE-63A6BF443F0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BBBB3DB-6BF5-43D8-A9D3-9219CDF02EC0}"/>
              </a:ext>
            </a:extLst>
          </p:cNvPr>
          <p:cNvPicPr>
            <a:picLocks noChangeAspect="1"/>
          </p:cNvPicPr>
          <p:nvPr/>
        </p:nvPicPr>
        <p:blipFill>
          <a:blip r:embed="rId2"/>
          <a:stretch>
            <a:fillRect/>
          </a:stretch>
        </p:blipFill>
        <p:spPr>
          <a:xfrm>
            <a:off x="4126692" y="1516842"/>
            <a:ext cx="3938616" cy="3824315"/>
          </a:xfrm>
          <a:prstGeom prst="rect">
            <a:avLst/>
          </a:prstGeom>
        </p:spPr>
      </p:pic>
      <p:sp>
        <p:nvSpPr>
          <p:cNvPr id="5" name="TextBox 4">
            <a:extLst>
              <a:ext uri="{FF2B5EF4-FFF2-40B4-BE49-F238E27FC236}">
                <a16:creationId xmlns:a16="http://schemas.microsoft.com/office/drawing/2014/main" id="{17D26EE6-13BC-4F37-AC34-4C47DCAEB2AA}"/>
              </a:ext>
            </a:extLst>
          </p:cNvPr>
          <p:cNvSpPr txBox="1"/>
          <p:nvPr/>
        </p:nvSpPr>
        <p:spPr>
          <a:xfrm>
            <a:off x="838200" y="5924006"/>
            <a:ext cx="8962710" cy="646331"/>
          </a:xfrm>
          <a:prstGeom prst="rect">
            <a:avLst/>
          </a:prstGeom>
          <a:noFill/>
        </p:spPr>
        <p:txBody>
          <a:bodyPr wrap="none" rtlCol="0">
            <a:spAutoFit/>
          </a:bodyPr>
          <a:lstStyle/>
          <a:p>
            <a:r>
              <a:rPr lang="en-US" dirty="0"/>
              <a:t>Queue : (17,20), (20,22), (16,3), (15,7), (14,3), (10,22), (13,20), (10,25), (14,3), (16,3), (20,22)</a:t>
            </a:r>
          </a:p>
          <a:p>
            <a:r>
              <a:rPr lang="en-US" dirty="0"/>
              <a:t>	</a:t>
            </a:r>
          </a:p>
        </p:txBody>
      </p:sp>
    </p:spTree>
    <p:extLst>
      <p:ext uri="{BB962C8B-B14F-4D97-AF65-F5344CB8AC3E}">
        <p14:creationId xmlns:p14="http://schemas.microsoft.com/office/powerpoint/2010/main" val="34227004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8AD47-E070-4254-A9B6-455137BCB1FE}"/>
              </a:ext>
            </a:extLst>
          </p:cNvPr>
          <p:cNvSpPr>
            <a:spLocks noGrp="1"/>
          </p:cNvSpPr>
          <p:nvPr>
            <p:ph type="title"/>
          </p:nvPr>
        </p:nvSpPr>
        <p:spPr/>
        <p:txBody>
          <a:bodyPr/>
          <a:lstStyle/>
          <a:p>
            <a:r>
              <a:rPr lang="en-US" dirty="0"/>
              <a:t>Cek </a:t>
            </a:r>
            <a:r>
              <a:rPr lang="en-US" dirty="0" err="1"/>
              <a:t>titik</a:t>
            </a:r>
            <a:r>
              <a:rPr lang="en-US" dirty="0"/>
              <a:t>(17,20)</a:t>
            </a:r>
          </a:p>
        </p:txBody>
      </p:sp>
      <p:sp>
        <p:nvSpPr>
          <p:cNvPr id="3" name="Content Placeholder 2">
            <a:extLst>
              <a:ext uri="{FF2B5EF4-FFF2-40B4-BE49-F238E27FC236}">
                <a16:creationId xmlns:a16="http://schemas.microsoft.com/office/drawing/2014/main" id="{37B8CD10-145E-4073-ADDE-63A6BF443F0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BBBB3DB-6BF5-43D8-A9D3-9219CDF02EC0}"/>
              </a:ext>
            </a:extLst>
          </p:cNvPr>
          <p:cNvPicPr>
            <a:picLocks noChangeAspect="1"/>
          </p:cNvPicPr>
          <p:nvPr/>
        </p:nvPicPr>
        <p:blipFill>
          <a:blip r:embed="rId2"/>
          <a:stretch>
            <a:fillRect/>
          </a:stretch>
        </p:blipFill>
        <p:spPr>
          <a:xfrm>
            <a:off x="4126692" y="1516842"/>
            <a:ext cx="3938616" cy="3824315"/>
          </a:xfrm>
          <a:prstGeom prst="rect">
            <a:avLst/>
          </a:prstGeom>
        </p:spPr>
      </p:pic>
      <p:sp>
        <p:nvSpPr>
          <p:cNvPr id="5" name="TextBox 4">
            <a:extLst>
              <a:ext uri="{FF2B5EF4-FFF2-40B4-BE49-F238E27FC236}">
                <a16:creationId xmlns:a16="http://schemas.microsoft.com/office/drawing/2014/main" id="{3254C580-2726-4A44-BC42-7BD12E7B5F10}"/>
              </a:ext>
            </a:extLst>
          </p:cNvPr>
          <p:cNvSpPr txBox="1"/>
          <p:nvPr/>
        </p:nvSpPr>
        <p:spPr>
          <a:xfrm>
            <a:off x="838200" y="5924006"/>
            <a:ext cx="8949886" cy="646331"/>
          </a:xfrm>
          <a:prstGeom prst="rect">
            <a:avLst/>
          </a:prstGeom>
          <a:noFill/>
        </p:spPr>
        <p:txBody>
          <a:bodyPr wrap="none" rtlCol="0">
            <a:spAutoFit/>
          </a:bodyPr>
          <a:lstStyle/>
          <a:p>
            <a:r>
              <a:rPr lang="en-US" dirty="0"/>
              <a:t>Queue : (20,22), (16,3), (15,7), (14,3), (10,22), (13,20), (10,25), (14,3), (16,3), (20,22), (17,20)</a:t>
            </a:r>
          </a:p>
          <a:p>
            <a:r>
              <a:rPr lang="en-US" dirty="0"/>
              <a:t>	</a:t>
            </a:r>
          </a:p>
        </p:txBody>
      </p:sp>
    </p:spTree>
    <p:extLst>
      <p:ext uri="{BB962C8B-B14F-4D97-AF65-F5344CB8AC3E}">
        <p14:creationId xmlns:p14="http://schemas.microsoft.com/office/powerpoint/2010/main" val="35907202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8AD47-E070-4254-A9B6-455137BCB1FE}"/>
              </a:ext>
            </a:extLst>
          </p:cNvPr>
          <p:cNvSpPr>
            <a:spLocks noGrp="1"/>
          </p:cNvSpPr>
          <p:nvPr>
            <p:ph type="title"/>
          </p:nvPr>
        </p:nvSpPr>
        <p:spPr/>
        <p:txBody>
          <a:bodyPr/>
          <a:lstStyle/>
          <a:p>
            <a:r>
              <a:rPr lang="en-US" dirty="0"/>
              <a:t>Cek </a:t>
            </a:r>
            <a:r>
              <a:rPr lang="en-US" dirty="0" err="1"/>
              <a:t>titik</a:t>
            </a:r>
            <a:r>
              <a:rPr lang="en-US" dirty="0"/>
              <a:t>(20,22)</a:t>
            </a:r>
          </a:p>
        </p:txBody>
      </p:sp>
      <p:sp>
        <p:nvSpPr>
          <p:cNvPr id="3" name="Content Placeholder 2">
            <a:extLst>
              <a:ext uri="{FF2B5EF4-FFF2-40B4-BE49-F238E27FC236}">
                <a16:creationId xmlns:a16="http://schemas.microsoft.com/office/drawing/2014/main" id="{37B8CD10-145E-4073-ADDE-63A6BF443F0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BBBB3DB-6BF5-43D8-A9D3-9219CDF02EC0}"/>
              </a:ext>
            </a:extLst>
          </p:cNvPr>
          <p:cNvPicPr>
            <a:picLocks noChangeAspect="1"/>
          </p:cNvPicPr>
          <p:nvPr/>
        </p:nvPicPr>
        <p:blipFill>
          <a:blip r:embed="rId2"/>
          <a:stretch>
            <a:fillRect/>
          </a:stretch>
        </p:blipFill>
        <p:spPr>
          <a:xfrm>
            <a:off x="4126692" y="1516842"/>
            <a:ext cx="3938616" cy="3824315"/>
          </a:xfrm>
          <a:prstGeom prst="rect">
            <a:avLst/>
          </a:prstGeom>
        </p:spPr>
      </p:pic>
      <p:sp>
        <p:nvSpPr>
          <p:cNvPr id="5" name="TextBox 4">
            <a:extLst>
              <a:ext uri="{FF2B5EF4-FFF2-40B4-BE49-F238E27FC236}">
                <a16:creationId xmlns:a16="http://schemas.microsoft.com/office/drawing/2014/main" id="{FACA9C59-B70D-4D6D-BFD5-7B79192249B4}"/>
              </a:ext>
            </a:extLst>
          </p:cNvPr>
          <p:cNvSpPr txBox="1"/>
          <p:nvPr/>
        </p:nvSpPr>
        <p:spPr>
          <a:xfrm>
            <a:off x="838200" y="5924006"/>
            <a:ext cx="8949886" cy="646331"/>
          </a:xfrm>
          <a:prstGeom prst="rect">
            <a:avLst/>
          </a:prstGeom>
          <a:noFill/>
        </p:spPr>
        <p:txBody>
          <a:bodyPr wrap="none" rtlCol="0">
            <a:spAutoFit/>
          </a:bodyPr>
          <a:lstStyle/>
          <a:p>
            <a:r>
              <a:rPr lang="en-US" dirty="0"/>
              <a:t>Queue : (16,3), (15,7), (14,3), (10,22), (13,20), (10,25), (14,3), (16,3), (20,22), (17,20), (20,22)</a:t>
            </a:r>
          </a:p>
          <a:p>
            <a:r>
              <a:rPr lang="en-US" dirty="0"/>
              <a:t>	</a:t>
            </a:r>
          </a:p>
        </p:txBody>
      </p:sp>
    </p:spTree>
    <p:extLst>
      <p:ext uri="{BB962C8B-B14F-4D97-AF65-F5344CB8AC3E}">
        <p14:creationId xmlns:p14="http://schemas.microsoft.com/office/powerpoint/2010/main" val="504023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657E23-EA52-491D-A3E6-0DD9F6D7FB8B}"/>
              </a:ext>
            </a:extLst>
          </p:cNvPr>
          <p:cNvSpPr>
            <a:spLocks noGrp="1"/>
          </p:cNvSpPr>
          <p:nvPr>
            <p:ph type="title"/>
          </p:nvPr>
        </p:nvSpPr>
        <p:spPr>
          <a:xfrm>
            <a:off x="838200" y="963877"/>
            <a:ext cx="3494362" cy="4930246"/>
          </a:xfrm>
        </p:spPr>
        <p:txBody>
          <a:bodyPr>
            <a:normAutofit/>
          </a:bodyPr>
          <a:lstStyle/>
          <a:p>
            <a:pPr algn="r"/>
            <a:r>
              <a:rPr lang="en-US" sz="4400">
                <a:solidFill>
                  <a:schemeClr val="accent1"/>
                </a:solidFill>
              </a:rPr>
              <a:t>Tujuan tugas akhir</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8A116A9-6F58-4A64-809C-C0606D3C7AAD}"/>
              </a:ext>
            </a:extLst>
          </p:cNvPr>
          <p:cNvSpPr>
            <a:spLocks noGrp="1"/>
          </p:cNvSpPr>
          <p:nvPr>
            <p:ph idx="1"/>
          </p:nvPr>
        </p:nvSpPr>
        <p:spPr>
          <a:xfrm>
            <a:off x="4976031" y="963877"/>
            <a:ext cx="6377769" cy="4930246"/>
          </a:xfrm>
        </p:spPr>
        <p:txBody>
          <a:bodyPr anchor="ctr">
            <a:normAutofit/>
          </a:bodyPr>
          <a:lstStyle/>
          <a:p>
            <a:pPr marL="0" indent="0">
              <a:buNone/>
            </a:pPr>
            <a:r>
              <a:rPr lang="en-US" sz="2400" dirty="0" err="1"/>
              <a:t>Mencari</a:t>
            </a:r>
            <a:r>
              <a:rPr lang="en-US" sz="2400" dirty="0"/>
              <a:t> hull </a:t>
            </a:r>
            <a:r>
              <a:rPr lang="en-US" sz="2400" dirty="0" err="1"/>
              <a:t>dengan</a:t>
            </a:r>
            <a:r>
              <a:rPr lang="en-US" sz="2400" dirty="0"/>
              <a:t> perimeter </a:t>
            </a:r>
            <a:r>
              <a:rPr lang="en-US" sz="2400" dirty="0" err="1"/>
              <a:t>terkecil</a:t>
            </a:r>
            <a:r>
              <a:rPr lang="en-US" sz="2400" dirty="0"/>
              <a:t> </a:t>
            </a:r>
            <a:r>
              <a:rPr lang="en-US" sz="2400" dirty="0" err="1"/>
              <a:t>dari</a:t>
            </a:r>
            <a:r>
              <a:rPr lang="en-US" sz="2400" dirty="0"/>
              <a:t> </a:t>
            </a:r>
            <a:r>
              <a:rPr lang="en-US" sz="2400" dirty="0" err="1"/>
              <a:t>kumpulan</a:t>
            </a:r>
            <a:r>
              <a:rPr lang="en-US" sz="2400" dirty="0"/>
              <a:t> </a:t>
            </a:r>
            <a:r>
              <a:rPr lang="en-US" sz="2400" dirty="0" err="1"/>
              <a:t>titik</a:t>
            </a:r>
            <a:r>
              <a:rPr lang="en-US" sz="2400" dirty="0"/>
              <a:t> </a:t>
            </a:r>
            <a:r>
              <a:rPr lang="en-US" sz="2400" dirty="0" err="1"/>
              <a:t>didalam</a:t>
            </a:r>
            <a:r>
              <a:rPr lang="en-US" sz="2400" dirty="0"/>
              <a:t> polygon </a:t>
            </a:r>
            <a:r>
              <a:rPr lang="en-US" sz="2400" dirty="0" err="1"/>
              <a:t>dengan</a:t>
            </a:r>
            <a:r>
              <a:rPr lang="en-US" sz="2400" dirty="0"/>
              <a:t> </a:t>
            </a:r>
            <a:r>
              <a:rPr lang="en-US" sz="2400" dirty="0" err="1"/>
              <a:t>kompleksitas</a:t>
            </a:r>
            <a:r>
              <a:rPr lang="en-US" sz="2400" dirty="0"/>
              <a:t> </a:t>
            </a:r>
            <a:r>
              <a:rPr lang="en-US" sz="2400" dirty="0" err="1"/>
              <a:t>maksimal</a:t>
            </a:r>
            <a:r>
              <a:rPr lang="en-US" sz="2400" dirty="0"/>
              <a:t> </a:t>
            </a:r>
            <a:r>
              <a:rPr lang="en-US" sz="2400" i="1" dirty="0"/>
              <a:t>O</a:t>
            </a:r>
            <a:r>
              <a:rPr lang="en-US" sz="2400" dirty="0"/>
              <a:t>(</a:t>
            </a:r>
            <a:r>
              <a:rPr lang="en-US" sz="2400" i="1" dirty="0"/>
              <a:t>n </a:t>
            </a:r>
            <a:r>
              <a:rPr lang="en-US" sz="2400" dirty="0"/>
              <a:t>log(</a:t>
            </a:r>
            <a:r>
              <a:rPr lang="en-US" sz="2400" i="1" dirty="0"/>
              <a:t>n</a:t>
            </a:r>
            <a:r>
              <a:rPr lang="en-US" sz="2400" dirty="0"/>
              <a:t>)</a:t>
            </a:r>
            <a:r>
              <a:rPr lang="en-US" sz="2400" i="1" baseline="30000" dirty="0"/>
              <a:t> </a:t>
            </a:r>
            <a:r>
              <a:rPr lang="en-US" sz="2400" dirty="0"/>
              <a:t>) </a:t>
            </a:r>
          </a:p>
        </p:txBody>
      </p:sp>
    </p:spTree>
    <p:extLst>
      <p:ext uri="{BB962C8B-B14F-4D97-AF65-F5344CB8AC3E}">
        <p14:creationId xmlns:p14="http://schemas.microsoft.com/office/powerpoint/2010/main" val="28217040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8AD47-E070-4254-A9B6-455137BCB1FE}"/>
              </a:ext>
            </a:extLst>
          </p:cNvPr>
          <p:cNvSpPr>
            <a:spLocks noGrp="1"/>
          </p:cNvSpPr>
          <p:nvPr>
            <p:ph type="title"/>
          </p:nvPr>
        </p:nvSpPr>
        <p:spPr/>
        <p:txBody>
          <a:bodyPr/>
          <a:lstStyle/>
          <a:p>
            <a:r>
              <a:rPr lang="en-US" dirty="0"/>
              <a:t>Cek </a:t>
            </a:r>
            <a:r>
              <a:rPr lang="en-US" dirty="0" err="1"/>
              <a:t>titik</a:t>
            </a:r>
            <a:r>
              <a:rPr lang="en-US" dirty="0"/>
              <a:t>(16,3)</a:t>
            </a:r>
          </a:p>
        </p:txBody>
      </p:sp>
      <p:sp>
        <p:nvSpPr>
          <p:cNvPr id="3" name="Content Placeholder 2">
            <a:extLst>
              <a:ext uri="{FF2B5EF4-FFF2-40B4-BE49-F238E27FC236}">
                <a16:creationId xmlns:a16="http://schemas.microsoft.com/office/drawing/2014/main" id="{37B8CD10-145E-4073-ADDE-63A6BF443F0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BBBB3DB-6BF5-43D8-A9D3-9219CDF02EC0}"/>
              </a:ext>
            </a:extLst>
          </p:cNvPr>
          <p:cNvPicPr>
            <a:picLocks noChangeAspect="1"/>
          </p:cNvPicPr>
          <p:nvPr/>
        </p:nvPicPr>
        <p:blipFill>
          <a:blip r:embed="rId2"/>
          <a:stretch>
            <a:fillRect/>
          </a:stretch>
        </p:blipFill>
        <p:spPr>
          <a:xfrm>
            <a:off x="4126692" y="1516842"/>
            <a:ext cx="3938616" cy="3824315"/>
          </a:xfrm>
          <a:prstGeom prst="rect">
            <a:avLst/>
          </a:prstGeom>
        </p:spPr>
      </p:pic>
      <p:sp>
        <p:nvSpPr>
          <p:cNvPr id="6" name="TextBox 5">
            <a:extLst>
              <a:ext uri="{FF2B5EF4-FFF2-40B4-BE49-F238E27FC236}">
                <a16:creationId xmlns:a16="http://schemas.microsoft.com/office/drawing/2014/main" id="{DBC80A6F-6B45-496C-9ADE-6FC3504F32D6}"/>
              </a:ext>
            </a:extLst>
          </p:cNvPr>
          <p:cNvSpPr txBox="1"/>
          <p:nvPr/>
        </p:nvSpPr>
        <p:spPr>
          <a:xfrm>
            <a:off x="838200" y="5924006"/>
            <a:ext cx="8949886" cy="646331"/>
          </a:xfrm>
          <a:prstGeom prst="rect">
            <a:avLst/>
          </a:prstGeom>
          <a:noFill/>
        </p:spPr>
        <p:txBody>
          <a:bodyPr wrap="none" rtlCol="0">
            <a:spAutoFit/>
          </a:bodyPr>
          <a:lstStyle/>
          <a:p>
            <a:r>
              <a:rPr lang="en-US" dirty="0"/>
              <a:t>Queue : (15,7), (14,3), (10,22), (13,20), (10,25), (14,3), (16,3), (20,22), (17,20), (20,22), (16,3)</a:t>
            </a:r>
          </a:p>
          <a:p>
            <a:r>
              <a:rPr lang="en-US" dirty="0"/>
              <a:t>	</a:t>
            </a:r>
          </a:p>
        </p:txBody>
      </p:sp>
    </p:spTree>
    <p:extLst>
      <p:ext uri="{BB962C8B-B14F-4D97-AF65-F5344CB8AC3E}">
        <p14:creationId xmlns:p14="http://schemas.microsoft.com/office/powerpoint/2010/main" val="37224172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8AD47-E070-4254-A9B6-455137BCB1FE}"/>
              </a:ext>
            </a:extLst>
          </p:cNvPr>
          <p:cNvSpPr>
            <a:spLocks noGrp="1"/>
          </p:cNvSpPr>
          <p:nvPr>
            <p:ph type="title"/>
          </p:nvPr>
        </p:nvSpPr>
        <p:spPr/>
        <p:txBody>
          <a:bodyPr/>
          <a:lstStyle/>
          <a:p>
            <a:r>
              <a:rPr lang="en-US" dirty="0"/>
              <a:t>Cek </a:t>
            </a:r>
            <a:r>
              <a:rPr lang="en-US" dirty="0" err="1"/>
              <a:t>titik</a:t>
            </a:r>
            <a:r>
              <a:rPr lang="en-US" dirty="0"/>
              <a:t>(15,7)</a:t>
            </a:r>
          </a:p>
        </p:txBody>
      </p:sp>
      <p:sp>
        <p:nvSpPr>
          <p:cNvPr id="3" name="Content Placeholder 2">
            <a:extLst>
              <a:ext uri="{FF2B5EF4-FFF2-40B4-BE49-F238E27FC236}">
                <a16:creationId xmlns:a16="http://schemas.microsoft.com/office/drawing/2014/main" id="{37B8CD10-145E-4073-ADDE-63A6BF443F0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BBBB3DB-6BF5-43D8-A9D3-9219CDF02EC0}"/>
              </a:ext>
            </a:extLst>
          </p:cNvPr>
          <p:cNvPicPr>
            <a:picLocks noChangeAspect="1"/>
          </p:cNvPicPr>
          <p:nvPr/>
        </p:nvPicPr>
        <p:blipFill>
          <a:blip r:embed="rId2"/>
          <a:stretch>
            <a:fillRect/>
          </a:stretch>
        </p:blipFill>
        <p:spPr>
          <a:xfrm>
            <a:off x="4126692" y="1516842"/>
            <a:ext cx="3938616" cy="3824315"/>
          </a:xfrm>
          <a:prstGeom prst="rect">
            <a:avLst/>
          </a:prstGeom>
        </p:spPr>
      </p:pic>
      <p:sp>
        <p:nvSpPr>
          <p:cNvPr id="5" name="TextBox 4">
            <a:extLst>
              <a:ext uri="{FF2B5EF4-FFF2-40B4-BE49-F238E27FC236}">
                <a16:creationId xmlns:a16="http://schemas.microsoft.com/office/drawing/2014/main" id="{7732DE40-D670-4E7E-98CF-DD761EB61557}"/>
              </a:ext>
            </a:extLst>
          </p:cNvPr>
          <p:cNvSpPr txBox="1"/>
          <p:nvPr/>
        </p:nvSpPr>
        <p:spPr>
          <a:xfrm>
            <a:off x="838200" y="5924006"/>
            <a:ext cx="8949886" cy="646331"/>
          </a:xfrm>
          <a:prstGeom prst="rect">
            <a:avLst/>
          </a:prstGeom>
          <a:noFill/>
        </p:spPr>
        <p:txBody>
          <a:bodyPr wrap="none" rtlCol="0">
            <a:spAutoFit/>
          </a:bodyPr>
          <a:lstStyle/>
          <a:p>
            <a:r>
              <a:rPr lang="en-US" dirty="0"/>
              <a:t>Queue : (14,3), (10,22), (13,20), (10,25), (14,3), (16,3), (20,22), (17,20), (20,22), (16,3), (15,7)</a:t>
            </a:r>
          </a:p>
          <a:p>
            <a:r>
              <a:rPr lang="en-US" dirty="0"/>
              <a:t>	</a:t>
            </a:r>
          </a:p>
        </p:txBody>
      </p:sp>
    </p:spTree>
    <p:extLst>
      <p:ext uri="{BB962C8B-B14F-4D97-AF65-F5344CB8AC3E}">
        <p14:creationId xmlns:p14="http://schemas.microsoft.com/office/powerpoint/2010/main" val="3984831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8AD47-E070-4254-A9B6-455137BCB1FE}"/>
              </a:ext>
            </a:extLst>
          </p:cNvPr>
          <p:cNvSpPr>
            <a:spLocks noGrp="1"/>
          </p:cNvSpPr>
          <p:nvPr>
            <p:ph type="title"/>
          </p:nvPr>
        </p:nvSpPr>
        <p:spPr/>
        <p:txBody>
          <a:bodyPr/>
          <a:lstStyle/>
          <a:p>
            <a:r>
              <a:rPr lang="en-US" dirty="0"/>
              <a:t>Cek </a:t>
            </a:r>
            <a:r>
              <a:rPr lang="en-US" dirty="0" err="1"/>
              <a:t>titik</a:t>
            </a:r>
            <a:r>
              <a:rPr lang="en-US" dirty="0"/>
              <a:t>(14,3)</a:t>
            </a:r>
          </a:p>
        </p:txBody>
      </p:sp>
      <p:sp>
        <p:nvSpPr>
          <p:cNvPr id="3" name="Content Placeholder 2">
            <a:extLst>
              <a:ext uri="{FF2B5EF4-FFF2-40B4-BE49-F238E27FC236}">
                <a16:creationId xmlns:a16="http://schemas.microsoft.com/office/drawing/2014/main" id="{37B8CD10-145E-4073-ADDE-63A6BF443F0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BBBB3DB-6BF5-43D8-A9D3-9219CDF02EC0}"/>
              </a:ext>
            </a:extLst>
          </p:cNvPr>
          <p:cNvPicPr>
            <a:picLocks noChangeAspect="1"/>
          </p:cNvPicPr>
          <p:nvPr/>
        </p:nvPicPr>
        <p:blipFill>
          <a:blip r:embed="rId2"/>
          <a:stretch>
            <a:fillRect/>
          </a:stretch>
        </p:blipFill>
        <p:spPr>
          <a:xfrm>
            <a:off x="4126692" y="1516842"/>
            <a:ext cx="3938616" cy="3824315"/>
          </a:xfrm>
          <a:prstGeom prst="rect">
            <a:avLst/>
          </a:prstGeom>
        </p:spPr>
      </p:pic>
      <p:sp>
        <p:nvSpPr>
          <p:cNvPr id="5" name="TextBox 4">
            <a:extLst>
              <a:ext uri="{FF2B5EF4-FFF2-40B4-BE49-F238E27FC236}">
                <a16:creationId xmlns:a16="http://schemas.microsoft.com/office/drawing/2014/main" id="{2D9010AA-B32F-43D6-A1F8-E2E62BC722B3}"/>
              </a:ext>
            </a:extLst>
          </p:cNvPr>
          <p:cNvSpPr txBox="1"/>
          <p:nvPr/>
        </p:nvSpPr>
        <p:spPr>
          <a:xfrm>
            <a:off x="838200" y="5924006"/>
            <a:ext cx="8949886" cy="646331"/>
          </a:xfrm>
          <a:prstGeom prst="rect">
            <a:avLst/>
          </a:prstGeom>
          <a:noFill/>
        </p:spPr>
        <p:txBody>
          <a:bodyPr wrap="none" rtlCol="0">
            <a:spAutoFit/>
          </a:bodyPr>
          <a:lstStyle/>
          <a:p>
            <a:r>
              <a:rPr lang="en-US" dirty="0"/>
              <a:t>Queue : (10,22), (13,20), (10,25), (14,3), (16,3), (20,22), (17,20), (20,22), (16,3), (15,7), (14,3) </a:t>
            </a:r>
          </a:p>
          <a:p>
            <a:r>
              <a:rPr lang="en-US" dirty="0"/>
              <a:t>	</a:t>
            </a:r>
          </a:p>
        </p:txBody>
      </p:sp>
    </p:spTree>
    <p:extLst>
      <p:ext uri="{BB962C8B-B14F-4D97-AF65-F5344CB8AC3E}">
        <p14:creationId xmlns:p14="http://schemas.microsoft.com/office/powerpoint/2010/main" val="17580265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8AD47-E070-4254-A9B6-455137BCB1FE}"/>
              </a:ext>
            </a:extLst>
          </p:cNvPr>
          <p:cNvSpPr>
            <a:spLocks noGrp="1"/>
          </p:cNvSpPr>
          <p:nvPr>
            <p:ph type="title"/>
          </p:nvPr>
        </p:nvSpPr>
        <p:spPr/>
        <p:txBody>
          <a:bodyPr/>
          <a:lstStyle/>
          <a:p>
            <a:r>
              <a:rPr lang="en-US" dirty="0"/>
              <a:t>Cek </a:t>
            </a:r>
            <a:r>
              <a:rPr lang="en-US" dirty="0" err="1"/>
              <a:t>titik</a:t>
            </a:r>
            <a:r>
              <a:rPr lang="en-US" dirty="0"/>
              <a:t>(10,22)</a:t>
            </a:r>
          </a:p>
        </p:txBody>
      </p:sp>
      <p:sp>
        <p:nvSpPr>
          <p:cNvPr id="3" name="Content Placeholder 2">
            <a:extLst>
              <a:ext uri="{FF2B5EF4-FFF2-40B4-BE49-F238E27FC236}">
                <a16:creationId xmlns:a16="http://schemas.microsoft.com/office/drawing/2014/main" id="{37B8CD10-145E-4073-ADDE-63A6BF443F0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BBBB3DB-6BF5-43D8-A9D3-9219CDF02EC0}"/>
              </a:ext>
            </a:extLst>
          </p:cNvPr>
          <p:cNvPicPr>
            <a:picLocks noChangeAspect="1"/>
          </p:cNvPicPr>
          <p:nvPr/>
        </p:nvPicPr>
        <p:blipFill>
          <a:blip r:embed="rId2"/>
          <a:stretch>
            <a:fillRect/>
          </a:stretch>
        </p:blipFill>
        <p:spPr>
          <a:xfrm>
            <a:off x="4126692" y="1516842"/>
            <a:ext cx="3938616" cy="3824315"/>
          </a:xfrm>
          <a:prstGeom prst="rect">
            <a:avLst/>
          </a:prstGeom>
        </p:spPr>
      </p:pic>
      <p:sp>
        <p:nvSpPr>
          <p:cNvPr id="5" name="TextBox 4">
            <a:extLst>
              <a:ext uri="{FF2B5EF4-FFF2-40B4-BE49-F238E27FC236}">
                <a16:creationId xmlns:a16="http://schemas.microsoft.com/office/drawing/2014/main" id="{FDE09EEA-F90E-45D8-A1C8-623DF6AF74F9}"/>
              </a:ext>
            </a:extLst>
          </p:cNvPr>
          <p:cNvSpPr txBox="1"/>
          <p:nvPr/>
        </p:nvSpPr>
        <p:spPr>
          <a:xfrm>
            <a:off x="838200" y="5924006"/>
            <a:ext cx="8949886" cy="646331"/>
          </a:xfrm>
          <a:prstGeom prst="rect">
            <a:avLst/>
          </a:prstGeom>
          <a:noFill/>
        </p:spPr>
        <p:txBody>
          <a:bodyPr wrap="none" rtlCol="0">
            <a:spAutoFit/>
          </a:bodyPr>
          <a:lstStyle/>
          <a:p>
            <a:r>
              <a:rPr lang="en-US" dirty="0"/>
              <a:t>Queue : (13,20), (10,25), (14,3), (16,3), (20,22), (17,20), (20,22), (16,3), (15,7), (14,3), (10,22)</a:t>
            </a:r>
          </a:p>
          <a:p>
            <a:r>
              <a:rPr lang="en-US" dirty="0"/>
              <a:t>	</a:t>
            </a:r>
          </a:p>
        </p:txBody>
      </p:sp>
    </p:spTree>
    <p:extLst>
      <p:ext uri="{BB962C8B-B14F-4D97-AF65-F5344CB8AC3E}">
        <p14:creationId xmlns:p14="http://schemas.microsoft.com/office/powerpoint/2010/main" val="8375981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8AD47-E070-4254-A9B6-455137BCB1FE}"/>
              </a:ext>
            </a:extLst>
          </p:cNvPr>
          <p:cNvSpPr>
            <a:spLocks noGrp="1"/>
          </p:cNvSpPr>
          <p:nvPr>
            <p:ph type="title"/>
          </p:nvPr>
        </p:nvSpPr>
        <p:spPr/>
        <p:txBody>
          <a:bodyPr/>
          <a:lstStyle/>
          <a:p>
            <a:r>
              <a:rPr lang="en-US" dirty="0"/>
              <a:t>Cek </a:t>
            </a:r>
            <a:r>
              <a:rPr lang="en-US" dirty="0" err="1"/>
              <a:t>titik</a:t>
            </a:r>
            <a:r>
              <a:rPr lang="en-US" dirty="0"/>
              <a:t>(13,20)</a:t>
            </a:r>
          </a:p>
        </p:txBody>
      </p:sp>
      <p:sp>
        <p:nvSpPr>
          <p:cNvPr id="3" name="Content Placeholder 2">
            <a:extLst>
              <a:ext uri="{FF2B5EF4-FFF2-40B4-BE49-F238E27FC236}">
                <a16:creationId xmlns:a16="http://schemas.microsoft.com/office/drawing/2014/main" id="{37B8CD10-145E-4073-ADDE-63A6BF443F0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BBBB3DB-6BF5-43D8-A9D3-9219CDF02EC0}"/>
              </a:ext>
            </a:extLst>
          </p:cNvPr>
          <p:cNvPicPr>
            <a:picLocks noChangeAspect="1"/>
          </p:cNvPicPr>
          <p:nvPr/>
        </p:nvPicPr>
        <p:blipFill>
          <a:blip r:embed="rId2"/>
          <a:stretch>
            <a:fillRect/>
          </a:stretch>
        </p:blipFill>
        <p:spPr>
          <a:xfrm>
            <a:off x="4126692" y="1516842"/>
            <a:ext cx="3938616" cy="3824315"/>
          </a:xfrm>
          <a:prstGeom prst="rect">
            <a:avLst/>
          </a:prstGeom>
        </p:spPr>
      </p:pic>
      <p:sp>
        <p:nvSpPr>
          <p:cNvPr id="5" name="TextBox 4">
            <a:extLst>
              <a:ext uri="{FF2B5EF4-FFF2-40B4-BE49-F238E27FC236}">
                <a16:creationId xmlns:a16="http://schemas.microsoft.com/office/drawing/2014/main" id="{7EBC9C36-34AD-4A45-AFFB-F86F0C1B589A}"/>
              </a:ext>
            </a:extLst>
          </p:cNvPr>
          <p:cNvSpPr txBox="1"/>
          <p:nvPr/>
        </p:nvSpPr>
        <p:spPr>
          <a:xfrm>
            <a:off x="838200" y="5924006"/>
            <a:ext cx="8949886" cy="646331"/>
          </a:xfrm>
          <a:prstGeom prst="rect">
            <a:avLst/>
          </a:prstGeom>
          <a:noFill/>
        </p:spPr>
        <p:txBody>
          <a:bodyPr wrap="none" rtlCol="0">
            <a:spAutoFit/>
          </a:bodyPr>
          <a:lstStyle/>
          <a:p>
            <a:r>
              <a:rPr lang="en-US" dirty="0"/>
              <a:t>Queue : (10,25), (14,3), (16,3), (20,22), (17,20), (20,22), (16,3), (15,7), (14,3), (10,22), (13,20)</a:t>
            </a:r>
          </a:p>
          <a:p>
            <a:r>
              <a:rPr lang="en-US" dirty="0"/>
              <a:t>	</a:t>
            </a:r>
          </a:p>
        </p:txBody>
      </p:sp>
    </p:spTree>
    <p:extLst>
      <p:ext uri="{BB962C8B-B14F-4D97-AF65-F5344CB8AC3E}">
        <p14:creationId xmlns:p14="http://schemas.microsoft.com/office/powerpoint/2010/main" val="23254876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FE444-1CB3-4751-B0F4-A09AF19CE590}"/>
              </a:ext>
            </a:extLst>
          </p:cNvPr>
          <p:cNvSpPr>
            <a:spLocks noGrp="1"/>
          </p:cNvSpPr>
          <p:nvPr>
            <p:ph type="title"/>
          </p:nvPr>
        </p:nvSpPr>
        <p:spPr/>
        <p:txBody>
          <a:bodyPr/>
          <a:lstStyle/>
          <a:p>
            <a:r>
              <a:rPr lang="en-US" dirty="0"/>
              <a:t>Cek </a:t>
            </a:r>
            <a:r>
              <a:rPr lang="en-US" dirty="0" err="1"/>
              <a:t>titik</a:t>
            </a:r>
            <a:r>
              <a:rPr lang="en-US" dirty="0"/>
              <a:t>(10,25)</a:t>
            </a:r>
          </a:p>
        </p:txBody>
      </p:sp>
      <p:sp>
        <p:nvSpPr>
          <p:cNvPr id="3" name="Content Placeholder 2">
            <a:extLst>
              <a:ext uri="{FF2B5EF4-FFF2-40B4-BE49-F238E27FC236}">
                <a16:creationId xmlns:a16="http://schemas.microsoft.com/office/drawing/2014/main" id="{0CD8FA94-76AC-487E-B089-89992A6C3D8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F209691-2417-49A1-9128-F2B918552EE5}"/>
              </a:ext>
            </a:extLst>
          </p:cNvPr>
          <p:cNvPicPr>
            <a:picLocks noChangeAspect="1"/>
          </p:cNvPicPr>
          <p:nvPr/>
        </p:nvPicPr>
        <p:blipFill>
          <a:blip r:embed="rId2"/>
          <a:stretch>
            <a:fillRect/>
          </a:stretch>
        </p:blipFill>
        <p:spPr>
          <a:xfrm>
            <a:off x="4129073" y="1507317"/>
            <a:ext cx="3933854" cy="3843366"/>
          </a:xfrm>
          <a:prstGeom prst="rect">
            <a:avLst/>
          </a:prstGeom>
        </p:spPr>
      </p:pic>
      <p:sp>
        <p:nvSpPr>
          <p:cNvPr id="5" name="TextBox 4">
            <a:extLst>
              <a:ext uri="{FF2B5EF4-FFF2-40B4-BE49-F238E27FC236}">
                <a16:creationId xmlns:a16="http://schemas.microsoft.com/office/drawing/2014/main" id="{446449AE-B495-48D7-93A2-DB4A4D03CD88}"/>
              </a:ext>
            </a:extLst>
          </p:cNvPr>
          <p:cNvSpPr txBox="1"/>
          <p:nvPr/>
        </p:nvSpPr>
        <p:spPr>
          <a:xfrm>
            <a:off x="838200" y="5924006"/>
            <a:ext cx="8132354" cy="646331"/>
          </a:xfrm>
          <a:prstGeom prst="rect">
            <a:avLst/>
          </a:prstGeom>
          <a:noFill/>
        </p:spPr>
        <p:txBody>
          <a:bodyPr wrap="none" rtlCol="0">
            <a:spAutoFit/>
          </a:bodyPr>
          <a:lstStyle/>
          <a:p>
            <a:r>
              <a:rPr lang="en-US" dirty="0"/>
              <a:t>Queue : (14,3), (16,3), (20,22), (17,20), (20,22), (16,3), (15,7), (14,3), (10,22), (13,20)</a:t>
            </a:r>
          </a:p>
          <a:p>
            <a:r>
              <a:rPr lang="en-US" dirty="0"/>
              <a:t>	</a:t>
            </a:r>
          </a:p>
        </p:txBody>
      </p:sp>
    </p:spTree>
    <p:extLst>
      <p:ext uri="{BB962C8B-B14F-4D97-AF65-F5344CB8AC3E}">
        <p14:creationId xmlns:p14="http://schemas.microsoft.com/office/powerpoint/2010/main" val="2865188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0246858-FF18-40E7-9CB6-4BA89DDBBD21}"/>
              </a:ext>
            </a:extLst>
          </p:cNvPr>
          <p:cNvSpPr>
            <a:spLocks noGrp="1"/>
          </p:cNvSpPr>
          <p:nvPr>
            <p:ph type="title"/>
          </p:nvPr>
        </p:nvSpPr>
        <p:spPr>
          <a:xfrm>
            <a:off x="640079" y="2053641"/>
            <a:ext cx="3669161" cy="2760098"/>
          </a:xfrm>
        </p:spPr>
        <p:txBody>
          <a:bodyPr>
            <a:normAutofit/>
          </a:bodyPr>
          <a:lstStyle/>
          <a:p>
            <a:r>
              <a:rPr lang="en-US" sz="4400">
                <a:solidFill>
                  <a:srgbClr val="FFFFFF"/>
                </a:solidFill>
              </a:rPr>
              <a:t>Hipotesa awal</a:t>
            </a:r>
          </a:p>
        </p:txBody>
      </p:sp>
      <p:sp>
        <p:nvSpPr>
          <p:cNvPr id="3" name="Content Placeholder 2">
            <a:extLst>
              <a:ext uri="{FF2B5EF4-FFF2-40B4-BE49-F238E27FC236}">
                <a16:creationId xmlns:a16="http://schemas.microsoft.com/office/drawing/2014/main" id="{00BF134A-F6C7-4DE2-B260-1716F6A63FC8}"/>
              </a:ext>
            </a:extLst>
          </p:cNvPr>
          <p:cNvSpPr>
            <a:spLocks noGrp="1"/>
          </p:cNvSpPr>
          <p:nvPr>
            <p:ph idx="1"/>
          </p:nvPr>
        </p:nvSpPr>
        <p:spPr>
          <a:xfrm>
            <a:off x="6090574" y="801866"/>
            <a:ext cx="5306084" cy="5230634"/>
          </a:xfrm>
        </p:spPr>
        <p:txBody>
          <a:bodyPr anchor="ctr">
            <a:normAutofit/>
          </a:bodyPr>
          <a:lstStyle/>
          <a:p>
            <a:pPr marL="0" indent="0">
              <a:buNone/>
            </a:pPr>
            <a:r>
              <a:rPr lang="en-US" sz="2400">
                <a:solidFill>
                  <a:srgbClr val="000000"/>
                </a:solidFill>
              </a:rPr>
              <a:t>Dikarenakan semua titik pasti di dalam polygon luar, permasalahan dapat diselesaikan dengan mencari convex polygon lalu cari perpotongannya terhadap polygon luar memakai line sweep algorithm.</a:t>
            </a:r>
          </a:p>
        </p:txBody>
      </p:sp>
    </p:spTree>
    <p:extLst>
      <p:ext uri="{BB962C8B-B14F-4D97-AF65-F5344CB8AC3E}">
        <p14:creationId xmlns:p14="http://schemas.microsoft.com/office/powerpoint/2010/main" val="2613582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5D69A11-97F5-4B37-A236-33AC8577156D}"/>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rPr>
              <a:t>Graham Scan convex hull algorithm</a:t>
            </a:r>
          </a:p>
        </p:txBody>
      </p:sp>
      <p:sp>
        <p:nvSpPr>
          <p:cNvPr id="3" name="Content Placeholder 2">
            <a:extLst>
              <a:ext uri="{FF2B5EF4-FFF2-40B4-BE49-F238E27FC236}">
                <a16:creationId xmlns:a16="http://schemas.microsoft.com/office/drawing/2014/main" id="{591B218E-9A72-487C-A710-AB330E994794}"/>
              </a:ext>
            </a:extLst>
          </p:cNvPr>
          <p:cNvSpPr>
            <a:spLocks noGrp="1"/>
          </p:cNvSpPr>
          <p:nvPr>
            <p:ph idx="1"/>
          </p:nvPr>
        </p:nvSpPr>
        <p:spPr>
          <a:xfrm>
            <a:off x="6759526" y="2834914"/>
            <a:ext cx="4972928" cy="3671393"/>
          </a:xfrm>
        </p:spPr>
        <p:txBody>
          <a:bodyPr>
            <a:normAutofit lnSpcReduction="10000"/>
          </a:bodyPr>
          <a:lstStyle/>
          <a:p>
            <a:pPr marL="0" indent="0">
              <a:buNone/>
            </a:pPr>
            <a:r>
              <a:rPr lang="en-US" sz="2400" dirty="0" err="1">
                <a:solidFill>
                  <a:srgbClr val="000000"/>
                </a:solidFill>
              </a:rPr>
              <a:t>Merupakan</a:t>
            </a:r>
            <a:r>
              <a:rPr lang="en-US" sz="2400" dirty="0">
                <a:solidFill>
                  <a:srgbClr val="000000"/>
                </a:solidFill>
              </a:rPr>
              <a:t> </a:t>
            </a:r>
            <a:r>
              <a:rPr lang="en-US" sz="2400" dirty="0" err="1">
                <a:solidFill>
                  <a:srgbClr val="000000"/>
                </a:solidFill>
              </a:rPr>
              <a:t>algoritma</a:t>
            </a:r>
            <a:r>
              <a:rPr lang="en-US" sz="2400" dirty="0">
                <a:solidFill>
                  <a:srgbClr val="000000"/>
                </a:solidFill>
              </a:rPr>
              <a:t> untuk </a:t>
            </a:r>
            <a:r>
              <a:rPr lang="en-US" sz="2400" dirty="0" err="1">
                <a:solidFill>
                  <a:srgbClr val="000000"/>
                </a:solidFill>
              </a:rPr>
              <a:t>mencari</a:t>
            </a:r>
            <a:r>
              <a:rPr lang="en-US" sz="2400" dirty="0">
                <a:solidFill>
                  <a:srgbClr val="000000"/>
                </a:solidFill>
              </a:rPr>
              <a:t> convex hull </a:t>
            </a:r>
            <a:r>
              <a:rPr lang="en-US" sz="2400" dirty="0" err="1">
                <a:solidFill>
                  <a:srgbClr val="000000"/>
                </a:solidFill>
              </a:rPr>
              <a:t>dari</a:t>
            </a:r>
            <a:r>
              <a:rPr lang="en-US" sz="2400" dirty="0">
                <a:solidFill>
                  <a:srgbClr val="000000"/>
                </a:solidFill>
              </a:rPr>
              <a:t> </a:t>
            </a:r>
            <a:r>
              <a:rPr lang="en-US" sz="2400" dirty="0" err="1">
                <a:solidFill>
                  <a:srgbClr val="000000"/>
                </a:solidFill>
              </a:rPr>
              <a:t>sekumpulan</a:t>
            </a:r>
            <a:r>
              <a:rPr lang="en-US" sz="2400" dirty="0">
                <a:solidFill>
                  <a:srgbClr val="000000"/>
                </a:solidFill>
              </a:rPr>
              <a:t> </a:t>
            </a:r>
            <a:r>
              <a:rPr lang="en-US" sz="2400" dirty="0" err="1">
                <a:solidFill>
                  <a:srgbClr val="000000"/>
                </a:solidFill>
              </a:rPr>
              <a:t>titik</a:t>
            </a:r>
            <a:r>
              <a:rPr lang="en-US" sz="2400" dirty="0">
                <a:solidFill>
                  <a:srgbClr val="000000"/>
                </a:solidFill>
              </a:rPr>
              <a:t> </a:t>
            </a:r>
            <a:r>
              <a:rPr lang="en-US" sz="2400" dirty="0" err="1">
                <a:solidFill>
                  <a:srgbClr val="000000"/>
                </a:solidFill>
              </a:rPr>
              <a:t>dengan</a:t>
            </a:r>
            <a:r>
              <a:rPr lang="en-US" sz="2400" dirty="0">
                <a:solidFill>
                  <a:srgbClr val="000000"/>
                </a:solidFill>
              </a:rPr>
              <a:t> </a:t>
            </a:r>
            <a:r>
              <a:rPr lang="en-US" sz="2400" dirty="0" err="1">
                <a:solidFill>
                  <a:srgbClr val="000000"/>
                </a:solidFill>
              </a:rPr>
              <a:t>cara</a:t>
            </a:r>
            <a:r>
              <a:rPr lang="en-US" sz="2400" dirty="0">
                <a:solidFill>
                  <a:srgbClr val="000000"/>
                </a:solidFill>
              </a:rPr>
              <a:t> </a:t>
            </a:r>
            <a:r>
              <a:rPr lang="en-US" sz="2400" dirty="0" err="1">
                <a:solidFill>
                  <a:srgbClr val="000000"/>
                </a:solidFill>
              </a:rPr>
              <a:t>mengurutkan</a:t>
            </a:r>
            <a:r>
              <a:rPr lang="en-US" sz="2400" dirty="0">
                <a:solidFill>
                  <a:srgbClr val="000000"/>
                </a:solidFill>
              </a:rPr>
              <a:t> </a:t>
            </a:r>
            <a:r>
              <a:rPr lang="en-US" sz="2400" dirty="0" err="1">
                <a:solidFill>
                  <a:srgbClr val="000000"/>
                </a:solidFill>
              </a:rPr>
              <a:t>semua</a:t>
            </a:r>
            <a:r>
              <a:rPr lang="en-US" sz="2400" dirty="0">
                <a:solidFill>
                  <a:srgbClr val="000000"/>
                </a:solidFill>
              </a:rPr>
              <a:t> </a:t>
            </a:r>
            <a:r>
              <a:rPr lang="en-US" sz="2400" dirty="0" err="1">
                <a:solidFill>
                  <a:srgbClr val="000000"/>
                </a:solidFill>
              </a:rPr>
              <a:t>titik</a:t>
            </a:r>
            <a:r>
              <a:rPr lang="en-US" sz="2400" dirty="0">
                <a:solidFill>
                  <a:srgbClr val="000000"/>
                </a:solidFill>
              </a:rPr>
              <a:t> </a:t>
            </a:r>
            <a:r>
              <a:rPr lang="en-US" sz="2400" dirty="0" err="1">
                <a:solidFill>
                  <a:srgbClr val="000000"/>
                </a:solidFill>
              </a:rPr>
              <a:t>terhadap</a:t>
            </a:r>
            <a:r>
              <a:rPr lang="en-US" sz="2400" dirty="0">
                <a:solidFill>
                  <a:srgbClr val="000000"/>
                </a:solidFill>
              </a:rPr>
              <a:t> </a:t>
            </a:r>
            <a:r>
              <a:rPr lang="en-US" sz="2400" dirty="0" err="1">
                <a:solidFill>
                  <a:srgbClr val="000000"/>
                </a:solidFill>
              </a:rPr>
              <a:t>titik</a:t>
            </a:r>
            <a:r>
              <a:rPr lang="en-US" sz="2400" dirty="0">
                <a:solidFill>
                  <a:srgbClr val="000000"/>
                </a:solidFill>
              </a:rPr>
              <a:t> </a:t>
            </a:r>
            <a:r>
              <a:rPr lang="en-US" sz="2400" dirty="0" err="1">
                <a:solidFill>
                  <a:srgbClr val="000000"/>
                </a:solidFill>
              </a:rPr>
              <a:t>terendahnya</a:t>
            </a:r>
            <a:r>
              <a:rPr lang="en-US" sz="2400" dirty="0">
                <a:solidFill>
                  <a:srgbClr val="000000"/>
                </a:solidFill>
              </a:rPr>
              <a:t> </a:t>
            </a:r>
            <a:r>
              <a:rPr lang="en-US" sz="2400" dirty="0" err="1">
                <a:solidFill>
                  <a:srgbClr val="000000"/>
                </a:solidFill>
              </a:rPr>
              <a:t>lalu</a:t>
            </a:r>
            <a:r>
              <a:rPr lang="en-US" sz="2400" dirty="0">
                <a:solidFill>
                  <a:srgbClr val="000000"/>
                </a:solidFill>
              </a:rPr>
              <a:t> </a:t>
            </a:r>
            <a:r>
              <a:rPr lang="en-US" sz="2400" dirty="0" err="1">
                <a:solidFill>
                  <a:srgbClr val="000000"/>
                </a:solidFill>
              </a:rPr>
              <a:t>melakukan</a:t>
            </a:r>
            <a:r>
              <a:rPr lang="en-US" sz="2400" dirty="0">
                <a:solidFill>
                  <a:srgbClr val="000000"/>
                </a:solidFill>
              </a:rPr>
              <a:t> traversing </a:t>
            </a:r>
            <a:r>
              <a:rPr lang="en-US" sz="2400" dirty="0" err="1">
                <a:solidFill>
                  <a:srgbClr val="000000"/>
                </a:solidFill>
              </a:rPr>
              <a:t>dari</a:t>
            </a:r>
            <a:r>
              <a:rPr lang="en-US" sz="2400" dirty="0">
                <a:solidFill>
                  <a:srgbClr val="000000"/>
                </a:solidFill>
              </a:rPr>
              <a:t> </a:t>
            </a:r>
            <a:r>
              <a:rPr lang="en-US" sz="2400" dirty="0" err="1">
                <a:solidFill>
                  <a:srgbClr val="000000"/>
                </a:solidFill>
              </a:rPr>
              <a:t>sudut</a:t>
            </a:r>
            <a:r>
              <a:rPr lang="en-US" sz="2400" dirty="0">
                <a:solidFill>
                  <a:srgbClr val="000000"/>
                </a:solidFill>
              </a:rPr>
              <a:t> </a:t>
            </a:r>
            <a:r>
              <a:rPr lang="en-US" sz="2400" dirty="0" err="1">
                <a:solidFill>
                  <a:srgbClr val="000000"/>
                </a:solidFill>
              </a:rPr>
              <a:t>terkecil</a:t>
            </a:r>
            <a:r>
              <a:rPr lang="en-US" sz="2400" dirty="0">
                <a:solidFill>
                  <a:srgbClr val="000000"/>
                </a:solidFill>
              </a:rPr>
              <a:t>, dan untuk </a:t>
            </a:r>
            <a:r>
              <a:rPr lang="en-US" sz="2400" dirty="0" err="1">
                <a:solidFill>
                  <a:srgbClr val="000000"/>
                </a:solidFill>
              </a:rPr>
              <a:t>setiap</a:t>
            </a:r>
            <a:r>
              <a:rPr lang="en-US" sz="2400" dirty="0">
                <a:solidFill>
                  <a:srgbClr val="000000"/>
                </a:solidFill>
              </a:rPr>
              <a:t> 3 </a:t>
            </a:r>
            <a:r>
              <a:rPr lang="en-US" sz="2400" dirty="0" err="1">
                <a:solidFill>
                  <a:srgbClr val="000000"/>
                </a:solidFill>
              </a:rPr>
              <a:t>titik</a:t>
            </a:r>
            <a:r>
              <a:rPr lang="en-US" sz="2400" dirty="0">
                <a:solidFill>
                  <a:srgbClr val="000000"/>
                </a:solidFill>
              </a:rPr>
              <a:t> yg </a:t>
            </a:r>
            <a:r>
              <a:rPr lang="en-US" sz="2400" dirty="0" err="1">
                <a:solidFill>
                  <a:srgbClr val="000000"/>
                </a:solidFill>
              </a:rPr>
              <a:t>berhubungan</a:t>
            </a:r>
            <a:r>
              <a:rPr lang="en-US" sz="2400" dirty="0">
                <a:solidFill>
                  <a:srgbClr val="000000"/>
                </a:solidFill>
              </a:rPr>
              <a:t> </a:t>
            </a:r>
            <a:r>
              <a:rPr lang="en-US" sz="2400" dirty="0" err="1">
                <a:solidFill>
                  <a:srgbClr val="000000"/>
                </a:solidFill>
              </a:rPr>
              <a:t>akan</a:t>
            </a:r>
            <a:r>
              <a:rPr lang="en-US" sz="2400" dirty="0">
                <a:solidFill>
                  <a:srgbClr val="000000"/>
                </a:solidFill>
              </a:rPr>
              <a:t> </a:t>
            </a:r>
            <a:r>
              <a:rPr lang="en-US" sz="2400" dirty="0" err="1">
                <a:solidFill>
                  <a:srgbClr val="000000"/>
                </a:solidFill>
              </a:rPr>
              <a:t>diperiksa</a:t>
            </a:r>
            <a:r>
              <a:rPr lang="en-US" sz="2400" dirty="0">
                <a:solidFill>
                  <a:srgbClr val="000000"/>
                </a:solidFill>
              </a:rPr>
              <a:t> </a:t>
            </a:r>
            <a:r>
              <a:rPr lang="en-US" sz="2400" dirty="0" err="1">
                <a:solidFill>
                  <a:srgbClr val="000000"/>
                </a:solidFill>
              </a:rPr>
              <a:t>orientasinya</a:t>
            </a:r>
            <a:r>
              <a:rPr lang="en-US" sz="2400" dirty="0">
                <a:solidFill>
                  <a:srgbClr val="000000"/>
                </a:solidFill>
              </a:rPr>
              <a:t>, </a:t>
            </a:r>
            <a:r>
              <a:rPr lang="en-US" sz="2400" dirty="0" err="1">
                <a:solidFill>
                  <a:srgbClr val="000000"/>
                </a:solidFill>
              </a:rPr>
              <a:t>jika</a:t>
            </a:r>
            <a:r>
              <a:rPr lang="en-US" sz="2400" dirty="0">
                <a:solidFill>
                  <a:srgbClr val="000000"/>
                </a:solidFill>
              </a:rPr>
              <a:t> </a:t>
            </a:r>
            <a:r>
              <a:rPr lang="en-US" sz="2400" dirty="0" err="1">
                <a:solidFill>
                  <a:srgbClr val="000000"/>
                </a:solidFill>
              </a:rPr>
              <a:t>menimbulkan</a:t>
            </a:r>
            <a:r>
              <a:rPr lang="en-US" sz="2400" dirty="0">
                <a:solidFill>
                  <a:srgbClr val="000000"/>
                </a:solidFill>
              </a:rPr>
              <a:t> convex </a:t>
            </a:r>
            <a:r>
              <a:rPr lang="en-US" sz="2400" dirty="0" err="1">
                <a:solidFill>
                  <a:srgbClr val="000000"/>
                </a:solidFill>
              </a:rPr>
              <a:t>maka</a:t>
            </a:r>
            <a:r>
              <a:rPr lang="en-US" sz="2400" dirty="0">
                <a:solidFill>
                  <a:srgbClr val="000000"/>
                </a:solidFill>
              </a:rPr>
              <a:t> </a:t>
            </a:r>
            <a:r>
              <a:rPr lang="en-US" sz="2400" dirty="0" err="1">
                <a:solidFill>
                  <a:srgbClr val="000000"/>
                </a:solidFill>
              </a:rPr>
              <a:t>titik</a:t>
            </a:r>
            <a:r>
              <a:rPr lang="en-US" sz="2400" dirty="0">
                <a:solidFill>
                  <a:srgbClr val="000000"/>
                </a:solidFill>
              </a:rPr>
              <a:t> </a:t>
            </a:r>
            <a:r>
              <a:rPr lang="en-US" sz="2400" dirty="0" err="1">
                <a:solidFill>
                  <a:srgbClr val="000000"/>
                </a:solidFill>
              </a:rPr>
              <a:t>tersebut</a:t>
            </a:r>
            <a:r>
              <a:rPr lang="en-US" sz="2400" dirty="0">
                <a:solidFill>
                  <a:srgbClr val="000000"/>
                </a:solidFill>
              </a:rPr>
              <a:t> </a:t>
            </a:r>
            <a:r>
              <a:rPr lang="en-US" sz="2400" dirty="0" err="1">
                <a:solidFill>
                  <a:srgbClr val="000000"/>
                </a:solidFill>
              </a:rPr>
              <a:t>akan</a:t>
            </a:r>
            <a:r>
              <a:rPr lang="en-US" sz="2400" dirty="0">
                <a:solidFill>
                  <a:srgbClr val="000000"/>
                </a:solidFill>
              </a:rPr>
              <a:t> </a:t>
            </a:r>
            <a:r>
              <a:rPr lang="en-US" sz="2400" dirty="0" err="1">
                <a:solidFill>
                  <a:srgbClr val="000000"/>
                </a:solidFill>
              </a:rPr>
              <a:t>disimpan</a:t>
            </a:r>
            <a:r>
              <a:rPr lang="en-US" sz="2400" dirty="0">
                <a:solidFill>
                  <a:srgbClr val="000000"/>
                </a:solidFill>
              </a:rPr>
              <a:t>, dan </a:t>
            </a:r>
            <a:r>
              <a:rPr lang="en-US" sz="2400" dirty="0" err="1">
                <a:solidFill>
                  <a:srgbClr val="000000"/>
                </a:solidFill>
              </a:rPr>
              <a:t>jika</a:t>
            </a:r>
            <a:r>
              <a:rPr lang="en-US" sz="2400" dirty="0">
                <a:solidFill>
                  <a:srgbClr val="000000"/>
                </a:solidFill>
              </a:rPr>
              <a:t> </a:t>
            </a:r>
            <a:r>
              <a:rPr lang="en-US" sz="2400" dirty="0" err="1">
                <a:solidFill>
                  <a:srgbClr val="000000"/>
                </a:solidFill>
              </a:rPr>
              <a:t>menimbulkan</a:t>
            </a:r>
            <a:r>
              <a:rPr lang="en-US" sz="2400" dirty="0">
                <a:solidFill>
                  <a:srgbClr val="000000"/>
                </a:solidFill>
              </a:rPr>
              <a:t> concave </a:t>
            </a:r>
            <a:r>
              <a:rPr lang="en-US" sz="2400" dirty="0" err="1">
                <a:solidFill>
                  <a:srgbClr val="000000"/>
                </a:solidFill>
              </a:rPr>
              <a:t>maka</a:t>
            </a:r>
            <a:r>
              <a:rPr lang="en-US" sz="2400" dirty="0">
                <a:solidFill>
                  <a:srgbClr val="000000"/>
                </a:solidFill>
              </a:rPr>
              <a:t> </a:t>
            </a:r>
            <a:r>
              <a:rPr lang="en-US" sz="2400" dirty="0" err="1">
                <a:solidFill>
                  <a:srgbClr val="000000"/>
                </a:solidFill>
              </a:rPr>
              <a:t>titik</a:t>
            </a:r>
            <a:r>
              <a:rPr lang="en-US" sz="2400" dirty="0">
                <a:solidFill>
                  <a:srgbClr val="000000"/>
                </a:solidFill>
              </a:rPr>
              <a:t> </a:t>
            </a:r>
            <a:r>
              <a:rPr lang="en-US" sz="2400" dirty="0" err="1">
                <a:solidFill>
                  <a:srgbClr val="000000"/>
                </a:solidFill>
              </a:rPr>
              <a:t>tenganhya</a:t>
            </a:r>
            <a:r>
              <a:rPr lang="en-US" sz="2400" dirty="0">
                <a:solidFill>
                  <a:srgbClr val="000000"/>
                </a:solidFill>
              </a:rPr>
              <a:t> </a:t>
            </a:r>
            <a:r>
              <a:rPr lang="en-US" sz="2400" dirty="0" err="1">
                <a:solidFill>
                  <a:srgbClr val="000000"/>
                </a:solidFill>
              </a:rPr>
              <a:t>akan</a:t>
            </a:r>
            <a:r>
              <a:rPr lang="en-US" sz="2400" dirty="0">
                <a:solidFill>
                  <a:srgbClr val="000000"/>
                </a:solidFill>
              </a:rPr>
              <a:t> </a:t>
            </a:r>
            <a:r>
              <a:rPr lang="en-US" sz="2400" dirty="0" err="1">
                <a:solidFill>
                  <a:srgbClr val="000000"/>
                </a:solidFill>
              </a:rPr>
              <a:t>dibuang</a:t>
            </a:r>
            <a:r>
              <a:rPr lang="en-US" sz="2400" dirty="0">
                <a:solidFill>
                  <a:srgbClr val="000000"/>
                </a:solidFill>
              </a:rPr>
              <a:t>.</a:t>
            </a:r>
          </a:p>
        </p:txBody>
      </p:sp>
      <p:grpSp>
        <p:nvGrpSpPr>
          <p:cNvPr id="5" name="Group 4">
            <a:extLst>
              <a:ext uri="{FF2B5EF4-FFF2-40B4-BE49-F238E27FC236}">
                <a16:creationId xmlns:a16="http://schemas.microsoft.com/office/drawing/2014/main" id="{569E9B01-44F9-47FA-A17C-D0C4C99CBDAF}"/>
              </a:ext>
            </a:extLst>
          </p:cNvPr>
          <p:cNvGrpSpPr/>
          <p:nvPr/>
        </p:nvGrpSpPr>
        <p:grpSpPr>
          <a:xfrm>
            <a:off x="299329" y="2571236"/>
            <a:ext cx="6513488" cy="3853815"/>
            <a:chOff x="355601" y="2571236"/>
            <a:chExt cx="6513488" cy="3853815"/>
          </a:xfrm>
        </p:grpSpPr>
        <p:pic>
          <p:nvPicPr>
            <p:cNvPr id="4098" name="Picture 2" descr="Image result for graham scan">
              <a:extLst>
                <a:ext uri="{FF2B5EF4-FFF2-40B4-BE49-F238E27FC236}">
                  <a16:creationId xmlns:a16="http://schemas.microsoft.com/office/drawing/2014/main" id="{C7726DBD-0E9B-47CC-8A54-5759FAAA80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352" b="12670"/>
            <a:stretch/>
          </p:blipFill>
          <p:spPr bwMode="auto">
            <a:xfrm>
              <a:off x="4670938" y="2571236"/>
              <a:ext cx="2198151" cy="37764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graham scan">
              <a:extLst>
                <a:ext uri="{FF2B5EF4-FFF2-40B4-BE49-F238E27FC236}">
                  <a16:creationId xmlns:a16="http://schemas.microsoft.com/office/drawing/2014/main" id="{528BDC0B-DBFB-4F4D-9F4E-C05C285BC1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834" b="12670"/>
            <a:stretch/>
          </p:blipFill>
          <p:spPr bwMode="auto">
            <a:xfrm>
              <a:off x="355601" y="2648608"/>
              <a:ext cx="4315337" cy="3776443"/>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Rectangle 8">
            <a:extLst>
              <a:ext uri="{FF2B5EF4-FFF2-40B4-BE49-F238E27FC236}">
                <a16:creationId xmlns:a16="http://schemas.microsoft.com/office/drawing/2014/main" id="{AE99C701-F1E9-4013-9024-FCC31201F172}"/>
              </a:ext>
            </a:extLst>
          </p:cNvPr>
          <p:cNvSpPr/>
          <p:nvPr/>
        </p:nvSpPr>
        <p:spPr>
          <a:xfrm>
            <a:off x="171278" y="6488668"/>
            <a:ext cx="4773614" cy="307777"/>
          </a:xfrm>
          <a:prstGeom prst="rect">
            <a:avLst/>
          </a:prstGeom>
        </p:spPr>
        <p:txBody>
          <a:bodyPr wrap="none">
            <a:spAutoFit/>
          </a:bodyPr>
          <a:lstStyle/>
          <a:p>
            <a:r>
              <a:rPr lang="en-US" sz="1400" dirty="0"/>
              <a:t>Source: Mark de berg, Computational Geometry page 233 - 240</a:t>
            </a:r>
          </a:p>
        </p:txBody>
      </p:sp>
    </p:spTree>
    <p:extLst>
      <p:ext uri="{BB962C8B-B14F-4D97-AF65-F5344CB8AC3E}">
        <p14:creationId xmlns:p14="http://schemas.microsoft.com/office/powerpoint/2010/main" val="34568699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7932</TotalTime>
  <Words>3245</Words>
  <Application>Microsoft Office PowerPoint</Application>
  <PresentationFormat>Widescreen</PresentationFormat>
  <Paragraphs>220</Paragraphs>
  <Slides>75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75</vt:i4>
      </vt:variant>
    </vt:vector>
  </HeadingPairs>
  <TitlesOfParts>
    <vt:vector size="79" baseType="lpstr">
      <vt:lpstr>Arial</vt:lpstr>
      <vt:lpstr>Calibri</vt:lpstr>
      <vt:lpstr>Calibri Light</vt:lpstr>
      <vt:lpstr>Office Theme</vt:lpstr>
      <vt:lpstr>Sharing Session Topik Khusus </vt:lpstr>
      <vt:lpstr>Perjalanan </vt:lpstr>
      <vt:lpstr>Judul awal</vt:lpstr>
      <vt:lpstr>Problem Statement ISUN1</vt:lpstr>
      <vt:lpstr>Contoh bentuk taman</vt:lpstr>
      <vt:lpstr>Masukan</vt:lpstr>
      <vt:lpstr>Tujuan tugas akhir</vt:lpstr>
      <vt:lpstr>Hipotesa awal</vt:lpstr>
      <vt:lpstr>Graham Scan convex hull algorithm</vt:lpstr>
      <vt:lpstr>Sweep Line Algorithm</vt:lpstr>
      <vt:lpstr>Permasalahan </vt:lpstr>
      <vt:lpstr>Email problem setter</vt:lpstr>
      <vt:lpstr>PowerPoint Presentation</vt:lpstr>
      <vt:lpstr>PowerPoint Presentation</vt:lpstr>
      <vt:lpstr>PowerPoint Presentation</vt:lpstr>
      <vt:lpstr>PowerPoint Presentation</vt:lpstr>
      <vt:lpstr>PowerPoint Presentation</vt:lpstr>
      <vt:lpstr>PowerPoint Presentation</vt:lpstr>
      <vt:lpstr>Hipotesa kedua</vt:lpstr>
      <vt:lpstr>α-Concave Hull</vt:lpstr>
      <vt:lpstr>KNN Concave Hull</vt:lpstr>
      <vt:lpstr>Hipotesa Ketiga</vt:lpstr>
      <vt:lpstr>Judul Baru</vt:lpstr>
      <vt:lpstr>Melkman Convex Hull Algorithm</vt:lpstr>
      <vt:lpstr>Triangulation of Polygon</vt:lpstr>
      <vt:lpstr>Point inside polygon</vt:lpstr>
      <vt:lpstr>Graham Scan convex hull algorithm</vt:lpstr>
      <vt:lpstr>Rancangan Solusi</vt:lpstr>
      <vt:lpstr>Rancangan solusi</vt:lpstr>
      <vt:lpstr>Permasalahan 1</vt:lpstr>
      <vt:lpstr>Permasalahan</vt:lpstr>
      <vt:lpstr>Permasalahan</vt:lpstr>
      <vt:lpstr>Simulasi</vt:lpstr>
      <vt:lpstr>Contoh testcase 1</vt:lpstr>
      <vt:lpstr>Cek titik(0,0)</vt:lpstr>
      <vt:lpstr>Cek titik(30,0)</vt:lpstr>
      <vt:lpstr>Cek titik(30,20)</vt:lpstr>
      <vt:lpstr>Cek titik(20,20) </vt:lpstr>
      <vt:lpstr>Cek titik(20,10) </vt:lpstr>
      <vt:lpstr>Cek titik(10,10) </vt:lpstr>
      <vt:lpstr>Cek titik(10,20)</vt:lpstr>
      <vt:lpstr>Cek titik(0,20)</vt:lpstr>
      <vt:lpstr>Contoh Testcase 2</vt:lpstr>
      <vt:lpstr>Cek titik(0,0)</vt:lpstr>
      <vt:lpstr>Cek titik(30,0)</vt:lpstr>
      <vt:lpstr>Cek titik(30,30)</vt:lpstr>
      <vt:lpstr>Cek titik(16,30)</vt:lpstr>
      <vt:lpstr>Cek titik(16,25)</vt:lpstr>
      <vt:lpstr>Cek titik(20,25)</vt:lpstr>
      <vt:lpstr>Cek titik(16,20)</vt:lpstr>
      <vt:lpstr>Cek titik(16,17)</vt:lpstr>
      <vt:lpstr>Cek titik(20,22)</vt:lpstr>
      <vt:lpstr>Cek titik(16,3)</vt:lpstr>
      <vt:lpstr>Cek titik(16,16)</vt:lpstr>
      <vt:lpstr>Cek titik(14,16)</vt:lpstr>
      <vt:lpstr>Cek titik(14,3)</vt:lpstr>
      <vt:lpstr>Cek titik(10,22)</vt:lpstr>
      <vt:lpstr>Cek titik(14,17)</vt:lpstr>
      <vt:lpstr>Cek titik(14,20)</vt:lpstr>
      <vt:lpstr>Cek titik(10,25)</vt:lpstr>
      <vt:lpstr>Cek titik(14,25)</vt:lpstr>
      <vt:lpstr>Cek titik(14,30)</vt:lpstr>
      <vt:lpstr>Cek titik(0,30)</vt:lpstr>
      <vt:lpstr>Cek titik(14,3)</vt:lpstr>
      <vt:lpstr>Cek titik(16,3)</vt:lpstr>
      <vt:lpstr>Cek titik(20,22)</vt:lpstr>
      <vt:lpstr>Cek titik(20,25)</vt:lpstr>
      <vt:lpstr>Cek titik(17,20)</vt:lpstr>
      <vt:lpstr>Cek titik(20,22)</vt:lpstr>
      <vt:lpstr>Cek titik(16,3)</vt:lpstr>
      <vt:lpstr>Cek titik(15,7)</vt:lpstr>
      <vt:lpstr>Cek titik(14,3)</vt:lpstr>
      <vt:lpstr>Cek titik(10,22)</vt:lpstr>
      <vt:lpstr>Cek titik(13,20)</vt:lpstr>
      <vt:lpstr>Cek titik(10,25)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Sharing Session Topik Khusus </dc:title>
  <dc:creator>5116100097@mahasiswa.integra.its.ac.id</dc:creator>
  <cp:lastModifiedBy>5116100097@mahasiswa.integra.its.ac.id</cp:lastModifiedBy>
  <cp:revision>3</cp:revision>
  <dcterms:created xsi:type="dcterms:W3CDTF">2019-10-25T07:35:49Z</dcterms:created>
  <dcterms:modified xsi:type="dcterms:W3CDTF">2019-10-31T01:02:14Z</dcterms:modified>
</cp:coreProperties>
</file>